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4.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14.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4.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14.xml"/><Relationship Id="rId3" Type="http://schemas.openxmlformats.org/officeDocument/2006/relationships/presProps" Target="presProps14.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30.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7.xml"/><Relationship Id="rId10" Type="http://schemas.openxmlformats.org/officeDocument/2006/relationships/slide" Target="slides/slide5.xml"/><Relationship Id="rId32" Type="http://schemas.openxmlformats.org/officeDocument/2006/relationships/slide" Target="slides/slide26.xml"/><Relationship Id="rId13" Type="http://schemas.openxmlformats.org/officeDocument/2006/relationships/slide" Target="slides/slide8.xml"/><Relationship Id="rId35" Type="http://schemas.openxmlformats.org/officeDocument/2006/relationships/slide" Target="slides/slide2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46bf957070fd7e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46bf957070fd7e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46bf957070fd7ed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46bf957070fd7ed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60ecb737886398c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60ecb737886398c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60ecb737886398c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60ecb737886398c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60ecb737886398c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60ecb737886398c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7" name="Google Shape;12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7f7af553c02714f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8" name="Google Shape;1368;g7f7af553c02714f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d105d024fffdccf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d105d024fffdccf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8" name="Shape 1098"/>
        <p:cNvGrpSpPr/>
        <p:nvPr/>
      </p:nvGrpSpPr>
      <p:grpSpPr>
        <a:xfrm>
          <a:off x="0" y="0"/>
          <a:ext cx="0" cy="0"/>
          <a:chOff x="0" y="0"/>
          <a:chExt cx="0" cy="0"/>
        </a:xfrm>
      </p:grpSpPr>
      <p:sp>
        <p:nvSpPr>
          <p:cNvPr id="1099" name="Google Shape;1099;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00" name="Google Shape;110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3" name="Shape 1133"/>
        <p:cNvGrpSpPr/>
        <p:nvPr/>
      </p:nvGrpSpPr>
      <p:grpSpPr>
        <a:xfrm>
          <a:off x="0" y="0"/>
          <a:ext cx="0" cy="0"/>
          <a:chOff x="0" y="0"/>
          <a:chExt cx="0" cy="0"/>
        </a:xfrm>
      </p:grpSpPr>
      <p:sp>
        <p:nvSpPr>
          <p:cNvPr id="1134" name="Google Shape;1134;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135" name="Google Shape;1135;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136" name="Google Shape;11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7" name="Shape 1137"/>
        <p:cNvGrpSpPr/>
        <p:nvPr/>
      </p:nvGrpSpPr>
      <p:grpSpPr>
        <a:xfrm>
          <a:off x="0" y="0"/>
          <a:ext cx="0" cy="0"/>
          <a:chOff x="0" y="0"/>
          <a:chExt cx="0" cy="0"/>
        </a:xfrm>
      </p:grpSpPr>
      <p:sp>
        <p:nvSpPr>
          <p:cNvPr id="1138" name="Google Shape;113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1" name="Shape 1101"/>
        <p:cNvGrpSpPr/>
        <p:nvPr/>
      </p:nvGrpSpPr>
      <p:grpSpPr>
        <a:xfrm>
          <a:off x="0" y="0"/>
          <a:ext cx="0" cy="0"/>
          <a:chOff x="0" y="0"/>
          <a:chExt cx="0" cy="0"/>
        </a:xfrm>
      </p:grpSpPr>
      <p:sp>
        <p:nvSpPr>
          <p:cNvPr id="1102" name="Google Shape;110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03" name="Google Shape;110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4" name="Google Shape;110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5" name="Shape 1105"/>
        <p:cNvGrpSpPr/>
        <p:nvPr/>
      </p:nvGrpSpPr>
      <p:grpSpPr>
        <a:xfrm>
          <a:off x="0" y="0"/>
          <a:ext cx="0" cy="0"/>
          <a:chOff x="0" y="0"/>
          <a:chExt cx="0" cy="0"/>
        </a:xfrm>
      </p:grpSpPr>
      <p:sp>
        <p:nvSpPr>
          <p:cNvPr id="1106" name="Google Shape;110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07" name="Google Shape;110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08" name="Google Shape;110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9" name="Shape 1109"/>
        <p:cNvGrpSpPr/>
        <p:nvPr/>
      </p:nvGrpSpPr>
      <p:grpSpPr>
        <a:xfrm>
          <a:off x="0" y="0"/>
          <a:ext cx="0" cy="0"/>
          <a:chOff x="0" y="0"/>
          <a:chExt cx="0" cy="0"/>
        </a:xfrm>
      </p:grpSpPr>
      <p:sp>
        <p:nvSpPr>
          <p:cNvPr id="1110" name="Google Shape;111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11" name="Google Shape;1111;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12" name="Google Shape;1112;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13" name="Google Shape;111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4" name="Shape 1114"/>
        <p:cNvGrpSpPr/>
        <p:nvPr/>
      </p:nvGrpSpPr>
      <p:grpSpPr>
        <a:xfrm>
          <a:off x="0" y="0"/>
          <a:ext cx="0" cy="0"/>
          <a:chOff x="0" y="0"/>
          <a:chExt cx="0" cy="0"/>
        </a:xfrm>
      </p:grpSpPr>
      <p:sp>
        <p:nvSpPr>
          <p:cNvPr id="1115" name="Google Shape;111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16" name="Google Shape;11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7" name="Shape 1117"/>
        <p:cNvGrpSpPr/>
        <p:nvPr/>
      </p:nvGrpSpPr>
      <p:grpSpPr>
        <a:xfrm>
          <a:off x="0" y="0"/>
          <a:ext cx="0" cy="0"/>
          <a:chOff x="0" y="0"/>
          <a:chExt cx="0" cy="0"/>
        </a:xfrm>
      </p:grpSpPr>
      <p:sp>
        <p:nvSpPr>
          <p:cNvPr id="1118" name="Google Shape;1118;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19" name="Google Shape;1119;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20" name="Google Shape;112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1" name="Shape 1121"/>
        <p:cNvGrpSpPr/>
        <p:nvPr/>
      </p:nvGrpSpPr>
      <p:grpSpPr>
        <a:xfrm>
          <a:off x="0" y="0"/>
          <a:ext cx="0" cy="0"/>
          <a:chOff x="0" y="0"/>
          <a:chExt cx="0" cy="0"/>
        </a:xfrm>
      </p:grpSpPr>
      <p:sp>
        <p:nvSpPr>
          <p:cNvPr id="1122" name="Google Shape;1122;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123" name="Google Shape;112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4" name="Shape 1124"/>
        <p:cNvGrpSpPr/>
        <p:nvPr/>
      </p:nvGrpSpPr>
      <p:grpSpPr>
        <a:xfrm>
          <a:off x="0" y="0"/>
          <a:ext cx="0" cy="0"/>
          <a:chOff x="0" y="0"/>
          <a:chExt cx="0" cy="0"/>
        </a:xfrm>
      </p:grpSpPr>
      <p:sp>
        <p:nvSpPr>
          <p:cNvPr id="1125" name="Google Shape;112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27" name="Google Shape;1127;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8" name="Google Shape;1128;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29" name="Google Shape;11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0" name="Shape 1130"/>
        <p:cNvGrpSpPr/>
        <p:nvPr/>
      </p:nvGrpSpPr>
      <p:grpSpPr>
        <a:xfrm>
          <a:off x="0" y="0"/>
          <a:ext cx="0" cy="0"/>
          <a:chOff x="0" y="0"/>
          <a:chExt cx="0" cy="0"/>
        </a:xfrm>
      </p:grpSpPr>
      <p:sp>
        <p:nvSpPr>
          <p:cNvPr id="1131" name="Google Shape;1131;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132" name="Google Shape;113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4" name="Shape 1094"/>
        <p:cNvGrpSpPr/>
        <p:nvPr/>
      </p:nvGrpSpPr>
      <p:grpSpPr>
        <a:xfrm>
          <a:off x="0" y="0"/>
          <a:ext cx="0" cy="0"/>
          <a:chOff x="0" y="0"/>
          <a:chExt cx="0" cy="0"/>
        </a:xfrm>
      </p:grpSpPr>
      <p:sp>
        <p:nvSpPr>
          <p:cNvPr id="1095" name="Google Shape;1095;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96" name="Google Shape;1096;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97" name="Google Shape;109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seoptimer.com/apollohospitals.com/hospital/visakhapatnam/" TargetMode="External"/><Relationship Id="rId4" Type="http://schemas.openxmlformats.org/officeDocument/2006/relationships/hyperlink" Target="https://www.seoptimer.com/apollohospitals.com/apollo-in-the-news/apollo-hospitals-leads-indias-solid-multi-organ-transplantation-with-over-23000-transplants-establishes-global-leadership/" TargetMode="External"/><Relationship Id="rId5"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2.jpg"/><Relationship Id="rId5"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mailto:enquiry@apollohospitals.com" TargetMode="External"/><Relationship Id="rId4" Type="http://schemas.openxmlformats.org/officeDocument/2006/relationships/image" Target="../media/image18.jpg"/><Relationship Id="rId5"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3"/>
          <p:cNvPicPr preferRelativeResize="0"/>
          <p:nvPr/>
        </p:nvPicPr>
        <p:blipFill rotWithShape="1">
          <a:blip r:embed="rId3">
            <a:alphaModFix/>
          </a:blip>
          <a:srcRect b="0" l="0" r="0" t="0"/>
          <a:stretch/>
        </p:blipFill>
        <p:spPr>
          <a:xfrm>
            <a:off x="1220246" y="813754"/>
            <a:ext cx="6703524" cy="4048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2"/>
          <p:cNvSpPr txBox="1"/>
          <p:nvPr/>
        </p:nvSpPr>
        <p:spPr>
          <a:xfrm>
            <a:off x="766950" y="353563"/>
            <a:ext cx="76101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1900" u="none" cap="none" strike="noStrike">
                <a:solidFill>
                  <a:srgbClr val="434343"/>
                </a:solidFill>
                <a:latin typeface="Arial"/>
                <a:ea typeface="Arial"/>
                <a:cs typeface="Arial"/>
                <a:sym typeface="Arial"/>
              </a:rPr>
              <a:t>Part 1: Brand study, Competitor Analysis &amp; Buyer’s/Audience’s Persona</a:t>
            </a:r>
            <a:endParaRPr b="0" i="0" sz="1900" u="none" cap="none" strike="noStrike">
              <a:solidFill>
                <a:srgbClr val="000000"/>
              </a:solidFill>
              <a:latin typeface="Arial"/>
              <a:ea typeface="Arial"/>
              <a:cs typeface="Arial"/>
              <a:sym typeface="Arial"/>
            </a:endParaRPr>
          </a:p>
        </p:txBody>
      </p:sp>
      <p:sp>
        <p:nvSpPr>
          <p:cNvPr id="1198" name="Google Shape;1198;p22"/>
          <p:cNvSpPr txBox="1"/>
          <p:nvPr/>
        </p:nvSpPr>
        <p:spPr>
          <a:xfrm>
            <a:off x="766950" y="1167174"/>
            <a:ext cx="83088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Competitor Analysis:</a:t>
            </a:r>
            <a:r>
              <a:rPr b="0" i="0" lang="en-GB" sz="1400" u="none" cap="none" strike="noStrike">
                <a:solidFill>
                  <a:srgbClr val="000000"/>
                </a:solidFill>
                <a:latin typeface="Arial"/>
                <a:ea typeface="Arial"/>
                <a:cs typeface="Arial"/>
                <a:sym typeface="Arial"/>
              </a:rPr>
              <a:t> Select three competitors operating in the same industry or niche as the chosen brand, examine their USPs and online commu</a:t>
            </a:r>
            <a:r>
              <a:rPr lang="en-GB"/>
              <a:t>nity</a:t>
            </a:r>
            <a:endParaRPr/>
          </a:p>
          <a:p>
            <a:pPr indent="-317500" lvl="0" marL="457200" marR="0" rtl="0" algn="l">
              <a:lnSpc>
                <a:spcPct val="100000"/>
              </a:lnSpc>
              <a:spcBef>
                <a:spcPts val="0"/>
              </a:spcBef>
              <a:spcAft>
                <a:spcPts val="0"/>
              </a:spcAft>
              <a:buClr>
                <a:srgbClr val="000000"/>
              </a:buClr>
              <a:buSzPts val="1400"/>
              <a:buFont typeface="Arial"/>
              <a:buChar char="●"/>
            </a:pPr>
            <a:r>
              <a:rPr b="1" lang="en-GB"/>
              <a:t> </a:t>
            </a:r>
            <a:endParaRPr b="1"/>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Competitor 1: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Fortis Healthcare Limited (FHL) is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 an Indian multinational chain of private </a:t>
            </a:r>
            <a:endParaRPr b="1"/>
          </a:p>
          <a:p>
            <a:pPr indent="0" lvl="0" marL="0" marR="0" rtl="0" algn="ctr">
              <a:lnSpc>
                <a:spcPct val="100000"/>
              </a:lnSpc>
              <a:spcBef>
                <a:spcPts val="0"/>
              </a:spcBef>
              <a:spcAft>
                <a:spcPts val="0"/>
              </a:spcAft>
              <a:buClr>
                <a:srgbClr val="000000"/>
              </a:buClr>
              <a:buSzPts val="1400"/>
              <a:buFont typeface="Arial"/>
              <a:buNone/>
            </a:pPr>
            <a:r>
              <a:rPr b="1" lang="en-GB"/>
              <a:t>Ho</a:t>
            </a:r>
            <a:r>
              <a:rPr b="1" i="0" lang="en-GB" sz="1400" u="none" cap="none" strike="noStrike">
                <a:solidFill>
                  <a:srgbClr val="000000"/>
                </a:solidFill>
                <a:latin typeface="Arial"/>
                <a:ea typeface="Arial"/>
                <a:cs typeface="Arial"/>
                <a:sym typeface="Arial"/>
              </a:rPr>
              <a:t>spitals headquartered in India. </a:t>
            </a:r>
            <a:endParaRPr b="1"/>
          </a:p>
          <a:p>
            <a:pPr indent="0" lvl="0" marL="0" marR="0" rtl="0" algn="ctr">
              <a:lnSpc>
                <a:spcPct val="100000"/>
              </a:lnSpc>
              <a:spcBef>
                <a:spcPts val="0"/>
              </a:spcBef>
              <a:spcAft>
                <a:spcPts val="0"/>
              </a:spcAft>
              <a:buClr>
                <a:srgbClr val="000000"/>
              </a:buClr>
              <a:buSzPts val="1400"/>
              <a:buFont typeface="Arial"/>
              <a:buNone/>
            </a:pPr>
            <a:r>
              <a:rPr b="1" lang="en-GB"/>
              <a:t>F</a:t>
            </a:r>
            <a:r>
              <a:rPr b="1" i="0" lang="en-GB" sz="1400" u="none" cap="none" strike="noStrike">
                <a:solidFill>
                  <a:srgbClr val="000000"/>
                </a:solidFill>
                <a:latin typeface="Arial"/>
                <a:ea typeface="Arial"/>
                <a:cs typeface="Arial"/>
                <a:sym typeface="Arial"/>
              </a:rPr>
              <a:t>ortis started its health care operations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lang="en-GB"/>
              <a:t>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199" name="Google Shape;1199;p22"/>
          <p:cNvPicPr preferRelativeResize="0"/>
          <p:nvPr/>
        </p:nvPicPr>
        <p:blipFill>
          <a:blip r:embed="rId3">
            <a:alphaModFix/>
          </a:blip>
          <a:stretch>
            <a:fillRect/>
          </a:stretch>
        </p:blipFill>
        <p:spPr>
          <a:xfrm>
            <a:off x="6834620" y="2571760"/>
            <a:ext cx="1827025" cy="16648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3"/>
          <p:cNvSpPr txBox="1"/>
          <p:nvPr>
            <p:ph idx="1" type="body"/>
          </p:nvPr>
        </p:nvSpPr>
        <p:spPr>
          <a:xfrm>
            <a:off x="560025" y="628875"/>
            <a:ext cx="8272200" cy="39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Competitor 2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GB">
                <a:solidFill>
                  <a:schemeClr val="dk1"/>
                </a:solidFill>
              </a:rPr>
              <a:t>     </a:t>
            </a:r>
            <a:endParaRPr b="1">
              <a:solidFill>
                <a:schemeClr val="dk1"/>
              </a:solidFill>
            </a:endParaRPr>
          </a:p>
          <a:p>
            <a:pPr indent="0" lvl="0" marL="0" rtl="0" algn="l">
              <a:spcBef>
                <a:spcPts val="0"/>
              </a:spcBef>
              <a:spcAft>
                <a:spcPts val="0"/>
              </a:spcAft>
              <a:buNone/>
            </a:pPr>
            <a:r>
              <a:rPr b="1" lang="en-GB">
                <a:solidFill>
                  <a:schemeClr val="dk1"/>
                </a:solidFill>
              </a:rPr>
              <a:t>Aster DM Healthcare Limited is a publicly-traded multinational for-profit hospital conglomerate healthcare company founded by Azad Moopen in 1987.</a:t>
            </a:r>
            <a:endParaRPr b="1">
              <a:solidFill>
                <a:schemeClr val="dk1"/>
              </a:solidFill>
            </a:endParaRPr>
          </a:p>
        </p:txBody>
      </p:sp>
      <p:pic>
        <p:nvPicPr>
          <p:cNvPr id="1205" name="Google Shape;1205;p23"/>
          <p:cNvPicPr preferRelativeResize="0"/>
          <p:nvPr/>
        </p:nvPicPr>
        <p:blipFill>
          <a:blip r:embed="rId3">
            <a:alphaModFix/>
          </a:blip>
          <a:stretch>
            <a:fillRect/>
          </a:stretch>
        </p:blipFill>
        <p:spPr>
          <a:xfrm>
            <a:off x="3139992" y="858024"/>
            <a:ext cx="2322551" cy="2073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24"/>
          <p:cNvSpPr txBox="1"/>
          <p:nvPr>
            <p:ph idx="1" type="body"/>
          </p:nvPr>
        </p:nvSpPr>
        <p:spPr>
          <a:xfrm>
            <a:off x="569200" y="624300"/>
            <a:ext cx="8263200" cy="39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Competitor 3 :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GB">
                <a:solidFill>
                  <a:schemeClr val="dk1"/>
                </a:solidFill>
              </a:rPr>
              <a:t>Medanta – The Medicity is a multi-super specialty hospital located in Gurgaon, India. It was founded in 2009 by renowned cardiac surgeon, Dr. Naresh Trehan.</a:t>
            </a:r>
            <a:endParaRPr b="1">
              <a:solidFill>
                <a:schemeClr val="dk1"/>
              </a:solidFill>
            </a:endParaRPr>
          </a:p>
        </p:txBody>
      </p:sp>
      <p:pic>
        <p:nvPicPr>
          <p:cNvPr id="1211" name="Google Shape;1211;p24"/>
          <p:cNvPicPr preferRelativeResize="0"/>
          <p:nvPr/>
        </p:nvPicPr>
        <p:blipFill>
          <a:blip r:embed="rId3">
            <a:alphaModFix/>
          </a:blip>
          <a:stretch>
            <a:fillRect/>
          </a:stretch>
        </p:blipFill>
        <p:spPr>
          <a:xfrm>
            <a:off x="3220675" y="835450"/>
            <a:ext cx="2214251" cy="1933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5"/>
          <p:cNvSpPr txBox="1"/>
          <p:nvPr/>
        </p:nvSpPr>
        <p:spPr>
          <a:xfrm>
            <a:off x="766950" y="873463"/>
            <a:ext cx="76101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1900" u="none" cap="none" strike="noStrike">
                <a:solidFill>
                  <a:srgbClr val="434343"/>
                </a:solidFill>
                <a:latin typeface="Arial"/>
                <a:ea typeface="Arial"/>
                <a:cs typeface="Arial"/>
                <a:sym typeface="Arial"/>
              </a:rPr>
              <a:t>Part 1: Brand study, Competitor Analysis &amp; Buyer’s/Audience’s Persona</a:t>
            </a:r>
            <a:endParaRPr b="0" i="0" sz="1900" u="none" cap="none" strike="noStrike">
              <a:solidFill>
                <a:srgbClr val="000000"/>
              </a:solidFill>
              <a:latin typeface="Arial"/>
              <a:ea typeface="Arial"/>
              <a:cs typeface="Arial"/>
              <a:sym typeface="Arial"/>
            </a:endParaRPr>
          </a:p>
        </p:txBody>
      </p:sp>
      <p:sp>
        <p:nvSpPr>
          <p:cNvPr id="1217" name="Google Shape;1217;p25"/>
          <p:cNvSpPr txBox="1"/>
          <p:nvPr/>
        </p:nvSpPr>
        <p:spPr>
          <a:xfrm>
            <a:off x="882000" y="1742900"/>
            <a:ext cx="7610100" cy="47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Buyer's/Audience's Persona:</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GB"/>
              <a:t>  </a:t>
            </a:r>
            <a:endParaRPr/>
          </a:p>
          <a:p>
            <a:pPr indent="0" lvl="0" marL="0" marR="0" rtl="0" algn="l">
              <a:lnSpc>
                <a:spcPct val="100000"/>
              </a:lnSpc>
              <a:spcBef>
                <a:spcPts val="0"/>
              </a:spcBef>
              <a:spcAft>
                <a:spcPts val="0"/>
              </a:spcAft>
              <a:buNone/>
            </a:pPr>
            <a:r>
              <a:rPr i="0" lang="en-GB" sz="1800" u="none" cap="none" strike="noStrike">
                <a:solidFill>
                  <a:srgbClr val="000000"/>
                </a:solidFill>
                <a:latin typeface="Playfair Display"/>
                <a:ea typeface="Playfair Display"/>
                <a:cs typeface="Playfair Display"/>
                <a:sym typeface="Playfair Display"/>
              </a:rPr>
              <a:t>Brand Finance has calculated the brand value of the Apollo Hospitals Enterprise brand twice, in 2014 and 2023. The Apollo Hospitals Enterprise brand valuation has featured in one brand ranking, the best India brands.To find out more about Apollo Hospitals Enterprise brand value, request the Apollo Hospitals Enterprise Brand Value Report</a:t>
            </a:r>
            <a:r>
              <a:rPr b="0" i="0" lang="en-GB" sz="1400" u="none" cap="none" strike="noStrike">
                <a:solidFill>
                  <a:srgbClr val="000000"/>
                </a:solidFill>
                <a:latin typeface="Arial"/>
                <a:ea typeface="Arial"/>
                <a:cs typeface="Arial"/>
                <a:sym typeface="Arial"/>
              </a:rPr>
              <a:t>.</a:t>
            </a:r>
            <a:endParaRPr/>
          </a:p>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
          <p:cNvSpPr txBox="1"/>
          <p:nvPr/>
        </p:nvSpPr>
        <p:spPr>
          <a:xfrm>
            <a:off x="766950" y="464363"/>
            <a:ext cx="76101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1900" u="none" cap="none" strike="noStrike">
                <a:solidFill>
                  <a:srgbClr val="434343"/>
                </a:solidFill>
                <a:latin typeface="Arial"/>
                <a:ea typeface="Arial"/>
                <a:cs typeface="Arial"/>
                <a:sym typeface="Arial"/>
              </a:rPr>
              <a:t>Part 2: SEO &amp; Keyword Research</a:t>
            </a:r>
            <a:endParaRPr b="0" i="0" sz="1900" u="none" cap="none" strike="noStrike">
              <a:solidFill>
                <a:srgbClr val="000000"/>
              </a:solidFill>
              <a:latin typeface="Arial"/>
              <a:ea typeface="Arial"/>
              <a:cs typeface="Arial"/>
              <a:sym typeface="Arial"/>
            </a:endParaRPr>
          </a:p>
        </p:txBody>
      </p:sp>
      <p:sp>
        <p:nvSpPr>
          <p:cNvPr id="1324" name="Google Shape;1324;p1"/>
          <p:cNvSpPr txBox="1"/>
          <p:nvPr/>
        </p:nvSpPr>
        <p:spPr>
          <a:xfrm>
            <a:off x="915150" y="1333788"/>
            <a:ext cx="7313700" cy="3147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SEO Audit:</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5" name="Google Shape;1325;p1"/>
          <p:cNvPicPr preferRelativeResize="0"/>
          <p:nvPr/>
        </p:nvPicPr>
        <p:blipFill rotWithShape="1">
          <a:blip r:embed="rId3">
            <a:alphaModFix/>
          </a:blip>
          <a:srcRect b="9665" l="11342" r="7809" t="18577"/>
          <a:stretch/>
        </p:blipFill>
        <p:spPr>
          <a:xfrm>
            <a:off x="6948407" y="1228825"/>
            <a:ext cx="1865101" cy="3357553"/>
          </a:xfrm>
          <a:prstGeom prst="rect">
            <a:avLst/>
          </a:prstGeom>
          <a:noFill/>
          <a:ln>
            <a:noFill/>
          </a:ln>
        </p:spPr>
      </p:pic>
      <p:pic>
        <p:nvPicPr>
          <p:cNvPr id="1326" name="Google Shape;1326;p1"/>
          <p:cNvPicPr preferRelativeResize="0"/>
          <p:nvPr/>
        </p:nvPicPr>
        <p:blipFill rotWithShape="1">
          <a:blip r:embed="rId4">
            <a:alphaModFix/>
          </a:blip>
          <a:srcRect b="17490" l="0" r="11730" t="30344"/>
          <a:stretch/>
        </p:blipFill>
        <p:spPr>
          <a:xfrm>
            <a:off x="915150" y="2102525"/>
            <a:ext cx="1646274" cy="2378875"/>
          </a:xfrm>
          <a:prstGeom prst="rect">
            <a:avLst/>
          </a:prstGeom>
          <a:noFill/>
          <a:ln>
            <a:noFill/>
          </a:ln>
        </p:spPr>
      </p:pic>
      <p:pic>
        <p:nvPicPr>
          <p:cNvPr id="1327" name="Google Shape;1327;p1"/>
          <p:cNvPicPr preferRelativeResize="0"/>
          <p:nvPr/>
        </p:nvPicPr>
        <p:blipFill rotWithShape="1">
          <a:blip r:embed="rId5">
            <a:alphaModFix/>
          </a:blip>
          <a:srcRect b="6205" l="9580" r="9572" t="12460"/>
          <a:stretch/>
        </p:blipFill>
        <p:spPr>
          <a:xfrm>
            <a:off x="3069683" y="1333800"/>
            <a:ext cx="1865101" cy="3357553"/>
          </a:xfrm>
          <a:prstGeom prst="rect">
            <a:avLst/>
          </a:prstGeom>
          <a:noFill/>
          <a:ln>
            <a:noFill/>
          </a:ln>
        </p:spPr>
      </p:pic>
      <p:pic>
        <p:nvPicPr>
          <p:cNvPr id="1328" name="Google Shape;1328;p1"/>
          <p:cNvPicPr preferRelativeResize="0"/>
          <p:nvPr/>
        </p:nvPicPr>
        <p:blipFill rotWithShape="1">
          <a:blip r:embed="rId6">
            <a:alphaModFix/>
          </a:blip>
          <a:srcRect b="4636" l="0" r="0" t="9341"/>
          <a:stretch/>
        </p:blipFill>
        <p:spPr>
          <a:xfrm>
            <a:off x="5009025" y="1551413"/>
            <a:ext cx="1865101" cy="292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
          <p:cNvSpPr txBox="1"/>
          <p:nvPr>
            <p:ph idx="1" type="body"/>
          </p:nvPr>
        </p:nvSpPr>
        <p:spPr>
          <a:xfrm>
            <a:off x="527700" y="-399224"/>
            <a:ext cx="8088600" cy="5724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7"/>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rPr lang="en-GB"/>
              <a:t>     </a:t>
            </a:r>
            <a:r>
              <a:rPr lang="en-GB" u="sng">
                <a:solidFill>
                  <a:schemeClr val="hlink"/>
                </a:solidFill>
                <a:hlinkClick r:id="rId3"/>
              </a:rPr>
              <a:t>https://www.seoptimer.com/apollohospitals.com/hospital/visakhapatnam/</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rPr lang="en-GB"/>
              <a:t>   </a:t>
            </a:r>
            <a:r>
              <a:rPr lang="en-GB" u="sng">
                <a:solidFill>
                  <a:schemeClr val="hlink"/>
                </a:solidFill>
                <a:hlinkClick r:id="rId4"/>
              </a:rPr>
              <a:t>https://www.seoptimer.com/apollohospitals.com/apollo-in-the-news/apollo-hospitals-leads-indias-solid-multi-organ-transplantation-with-over-23000-transplants-establishes-global-leadership/</a:t>
            </a:r>
            <a:endParaRPr/>
          </a:p>
          <a:p>
            <a:pPr indent="0" lvl="0" marL="0" rtl="0" algn="l">
              <a:lnSpc>
                <a:spcPct val="115000"/>
              </a:lnSpc>
              <a:spcBef>
                <a:spcPts val="0"/>
              </a:spcBef>
              <a:spcAft>
                <a:spcPts val="0"/>
              </a:spcAft>
              <a:buSzPct val="100000"/>
              <a:buNone/>
            </a:pPr>
            <a:r>
              <a:t/>
            </a:r>
            <a:endParaRPr/>
          </a:p>
          <a:p>
            <a:pPr indent="-334327" lvl="0" marL="457200" rtl="0" algn="l">
              <a:lnSpc>
                <a:spcPct val="115000"/>
              </a:lnSpc>
              <a:spcBef>
                <a:spcPts val="0"/>
              </a:spcBef>
              <a:spcAft>
                <a:spcPts val="0"/>
              </a:spcAft>
              <a:buSzPct val="100000"/>
              <a:buChar char="●"/>
            </a:pPr>
            <a:r>
              <a:rPr b="1" lang="en-GB"/>
              <a:t>Keywords research</a:t>
            </a:r>
            <a:r>
              <a:rPr lang="en-GB"/>
              <a:t>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rPr lang="en-GB"/>
              <a:t>        Keywords research</a:t>
            </a:r>
            <a:endParaRPr/>
          </a:p>
          <a:p>
            <a:pPr indent="0" lvl="0" marL="0" rtl="0" algn="l">
              <a:lnSpc>
                <a:spcPct val="115000"/>
              </a:lnSpc>
              <a:spcBef>
                <a:spcPts val="0"/>
              </a:spcBef>
              <a:spcAft>
                <a:spcPts val="0"/>
              </a:spcAft>
              <a:buSzPct val="100000"/>
              <a:buNone/>
            </a:pPr>
            <a:r>
              <a:rPr lang="en-GB"/>
              <a:t>        Done by : Neha modugu</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p:txBody>
      </p:sp>
      <p:pic>
        <p:nvPicPr>
          <p:cNvPr id="1419" name="Google Shape;1419;p1"/>
          <p:cNvPicPr preferRelativeResize="0"/>
          <p:nvPr/>
        </p:nvPicPr>
        <p:blipFill rotWithShape="1">
          <a:blip r:embed="rId5">
            <a:alphaModFix/>
          </a:blip>
          <a:srcRect b="45381" l="7123" r="0" t="14103"/>
          <a:stretch/>
        </p:blipFill>
        <p:spPr>
          <a:xfrm>
            <a:off x="3507025" y="2074850"/>
            <a:ext cx="5109275" cy="2745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8"/>
          <p:cNvSpPr txBox="1"/>
          <p:nvPr>
            <p:ph idx="1" type="body"/>
          </p:nvPr>
        </p:nvSpPr>
        <p:spPr>
          <a:xfrm>
            <a:off x="642650" y="631495"/>
            <a:ext cx="8217300" cy="388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b="1" i="1" lang="en-GB"/>
              <a:t> On page optimization</a:t>
            </a:r>
            <a:r>
              <a:rPr lang="en-GB"/>
              <a:t>: </a:t>
            </a:r>
            <a:endParaRPr/>
          </a:p>
        </p:txBody>
      </p:sp>
      <p:pic>
        <p:nvPicPr>
          <p:cNvPr id="1234" name="Google Shape;1234;p28"/>
          <p:cNvPicPr preferRelativeResize="0"/>
          <p:nvPr/>
        </p:nvPicPr>
        <p:blipFill>
          <a:blip r:embed="rId3">
            <a:alphaModFix/>
          </a:blip>
          <a:stretch>
            <a:fillRect/>
          </a:stretch>
        </p:blipFill>
        <p:spPr>
          <a:xfrm>
            <a:off x="1900402" y="1081489"/>
            <a:ext cx="4930051" cy="388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9"/>
          <p:cNvSpPr txBox="1"/>
          <p:nvPr/>
        </p:nvSpPr>
        <p:spPr>
          <a:xfrm>
            <a:off x="766950" y="975625"/>
            <a:ext cx="76101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1" i="0" lang="en-GB" sz="1700" u="none" cap="none" strike="noStrike">
                <a:solidFill>
                  <a:srgbClr val="434343"/>
                </a:solidFill>
                <a:latin typeface="Arial"/>
                <a:ea typeface="Arial"/>
                <a:cs typeface="Arial"/>
                <a:sym typeface="Arial"/>
              </a:rPr>
              <a:t>Part 3: Content Ideas and Marketing Strategies</a:t>
            </a:r>
            <a:endParaRPr b="0" i="0" sz="1700" u="none" cap="none" strike="noStrike">
              <a:solidFill>
                <a:srgbClr val="000000"/>
              </a:solidFill>
              <a:latin typeface="Arial"/>
              <a:ea typeface="Arial"/>
              <a:cs typeface="Arial"/>
              <a:sym typeface="Arial"/>
            </a:endParaRPr>
          </a:p>
        </p:txBody>
      </p:sp>
      <p:sp>
        <p:nvSpPr>
          <p:cNvPr id="1240" name="Google Shape;1240;p29"/>
          <p:cNvSpPr txBox="1"/>
          <p:nvPr/>
        </p:nvSpPr>
        <p:spPr>
          <a:xfrm>
            <a:off x="383400" y="1486175"/>
            <a:ext cx="8377200" cy="3147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Content Idea Generation &amp; Strategy:</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pic>
        <p:nvPicPr>
          <p:cNvPr id="1241" name="Google Shape;1241;p29"/>
          <p:cNvPicPr preferRelativeResize="0"/>
          <p:nvPr/>
        </p:nvPicPr>
        <p:blipFill>
          <a:blip r:embed="rId3">
            <a:alphaModFix/>
          </a:blip>
          <a:stretch>
            <a:fillRect/>
          </a:stretch>
        </p:blipFill>
        <p:spPr>
          <a:xfrm>
            <a:off x="383400" y="1927950"/>
            <a:ext cx="7993650" cy="2705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30"/>
          <p:cNvSpPr txBox="1"/>
          <p:nvPr>
            <p:ph type="title"/>
          </p:nvPr>
        </p:nvSpPr>
        <p:spPr>
          <a:xfrm>
            <a:off x="0" y="-4016525"/>
            <a:ext cx="9144000" cy="5067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sz="2300"/>
              <a:t>                     </a:t>
            </a:r>
            <a:r>
              <a:rPr b="1" lang="en-GB" sz="1700"/>
              <a:t>Part 3: Content Ideas and Marketing Strategies</a:t>
            </a:r>
            <a:endParaRPr b="1" sz="1700"/>
          </a:p>
        </p:txBody>
      </p:sp>
      <p:pic>
        <p:nvPicPr>
          <p:cNvPr id="1247" name="Google Shape;1247;p30"/>
          <p:cNvPicPr preferRelativeResize="0"/>
          <p:nvPr/>
        </p:nvPicPr>
        <p:blipFill>
          <a:blip r:embed="rId3">
            <a:alphaModFix/>
          </a:blip>
          <a:stretch>
            <a:fillRect/>
          </a:stretch>
        </p:blipFill>
        <p:spPr>
          <a:xfrm>
            <a:off x="714582" y="1352708"/>
            <a:ext cx="3857425" cy="3249675"/>
          </a:xfrm>
          <a:prstGeom prst="rect">
            <a:avLst/>
          </a:prstGeom>
          <a:noFill/>
          <a:ln>
            <a:noFill/>
          </a:ln>
        </p:spPr>
      </p:pic>
      <p:pic>
        <p:nvPicPr>
          <p:cNvPr id="1248" name="Google Shape;1248;p30"/>
          <p:cNvPicPr preferRelativeResize="0"/>
          <p:nvPr/>
        </p:nvPicPr>
        <p:blipFill>
          <a:blip r:embed="rId4">
            <a:alphaModFix/>
          </a:blip>
          <a:stretch>
            <a:fillRect/>
          </a:stretch>
        </p:blipFill>
        <p:spPr>
          <a:xfrm>
            <a:off x="4895320" y="1352688"/>
            <a:ext cx="3857425" cy="32496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31"/>
          <p:cNvSpPr txBox="1"/>
          <p:nvPr/>
        </p:nvSpPr>
        <p:spPr>
          <a:xfrm>
            <a:off x="766950" y="975625"/>
            <a:ext cx="76101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1" i="0" lang="en-GB" sz="1700" u="none" cap="none" strike="noStrike">
                <a:solidFill>
                  <a:srgbClr val="434343"/>
                </a:solidFill>
                <a:latin typeface="Arial"/>
                <a:ea typeface="Arial"/>
                <a:cs typeface="Arial"/>
                <a:sym typeface="Arial"/>
              </a:rPr>
              <a:t>Part 3: Content Ideas and Marketing Strategies</a:t>
            </a:r>
            <a:endParaRPr b="0" i="0" sz="1700" u="none" cap="none" strike="noStrike">
              <a:solidFill>
                <a:srgbClr val="000000"/>
              </a:solidFill>
              <a:latin typeface="Arial"/>
              <a:ea typeface="Arial"/>
              <a:cs typeface="Arial"/>
              <a:sym typeface="Arial"/>
            </a:endParaRPr>
          </a:p>
        </p:txBody>
      </p:sp>
      <p:sp>
        <p:nvSpPr>
          <p:cNvPr id="1254" name="Google Shape;1254;p31"/>
          <p:cNvSpPr txBox="1"/>
          <p:nvPr/>
        </p:nvSpPr>
        <p:spPr>
          <a:xfrm>
            <a:off x="383400" y="1486175"/>
            <a:ext cx="8377200" cy="272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pic>
        <p:nvPicPr>
          <p:cNvPr id="1255" name="Google Shape;1255;p31"/>
          <p:cNvPicPr preferRelativeResize="0"/>
          <p:nvPr/>
        </p:nvPicPr>
        <p:blipFill>
          <a:blip r:embed="rId3">
            <a:alphaModFix/>
          </a:blip>
          <a:stretch>
            <a:fillRect/>
          </a:stretch>
        </p:blipFill>
        <p:spPr>
          <a:xfrm>
            <a:off x="766950" y="1697447"/>
            <a:ext cx="7767351" cy="318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
          <p:cNvSpPr txBox="1"/>
          <p:nvPr/>
        </p:nvSpPr>
        <p:spPr>
          <a:xfrm>
            <a:off x="931375" y="1918025"/>
            <a:ext cx="7610100" cy="1714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900"/>
              <a:buFont typeface="Arial"/>
              <a:buNone/>
            </a:pPr>
            <a:r>
              <a:rPr b="1" i="0" lang="en-GB" sz="2900" u="none" cap="none" strike="noStrike">
                <a:solidFill>
                  <a:srgbClr val="434343"/>
                </a:solidFill>
                <a:latin typeface="Arial"/>
                <a:ea typeface="Arial"/>
                <a:cs typeface="Arial"/>
                <a:sym typeface="Arial"/>
              </a:rPr>
              <a:t>Comprehensive Digital Marketing </a:t>
            </a:r>
            <a:endParaRPr b="1" i="0" sz="29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900"/>
              <a:buFont typeface="Arial"/>
              <a:buNone/>
            </a:pPr>
            <a:r>
              <a:rPr b="1" i="0" lang="en-GB" sz="2900" u="none" cap="none" strike="noStrike">
                <a:solidFill>
                  <a:srgbClr val="434343"/>
                </a:solidFill>
                <a:latin typeface="Arial"/>
                <a:ea typeface="Arial"/>
                <a:cs typeface="Arial"/>
                <a:sym typeface="Arial"/>
              </a:rPr>
              <a:t>Project Work</a:t>
            </a:r>
            <a:endParaRPr b="1" i="0" sz="29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900"/>
              <a:buFont typeface="Arial"/>
              <a:buNone/>
            </a:pPr>
            <a:r>
              <a:rPr b="1" i="1" lang="en-GB" sz="2900" u="sng" cap="none" strike="noStrike">
                <a:solidFill>
                  <a:schemeClr val="accent5"/>
                </a:solidFill>
                <a:latin typeface="Arial"/>
                <a:ea typeface="Arial"/>
                <a:cs typeface="Arial"/>
                <a:sym typeface="Arial"/>
              </a:rPr>
              <a:t>Apollo hospitals</a:t>
            </a:r>
            <a:endParaRPr b="1" i="1" sz="2900" u="sng" cap="none" strike="noStrike">
              <a:solidFill>
                <a:schemeClr val="accent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449" name="Google Shape;1449;p1"/>
          <p:cNvSpPr txBox="1"/>
          <p:nvPr/>
        </p:nvSpPr>
        <p:spPr>
          <a:xfrm>
            <a:off x="478200" y="1428773"/>
            <a:ext cx="8187600" cy="314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Post Creation: </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YouTube ad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GB"/>
              <a:t>                               </a:t>
            </a:r>
            <a:r>
              <a:rPr b="0" i="0" lang="en-GB" sz="1400" u="none" cap="none" strike="noStrike">
                <a:solidFill>
                  <a:srgbClr val="000000"/>
                </a:solidFill>
                <a:latin typeface="Arial"/>
                <a:ea typeface="Arial"/>
                <a:cs typeface="Arial"/>
                <a:sym typeface="Arial"/>
              </a:rPr>
              <a:t>https://www.youtube.com/shorts/CvaXkAeAyxp/?ytshorts/EdhRyta=</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0" name="Google Shape;1450;p1"/>
          <p:cNvPicPr preferRelativeResize="0"/>
          <p:nvPr/>
        </p:nvPicPr>
        <p:blipFill rotWithShape="1">
          <a:blip r:embed="rId3">
            <a:alphaModFix/>
          </a:blip>
          <a:srcRect b="50166" l="0" r="0" t="38804"/>
          <a:stretch/>
        </p:blipFill>
        <p:spPr>
          <a:xfrm>
            <a:off x="2350814" y="1442481"/>
            <a:ext cx="5678275" cy="22585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
          <p:cNvSpPr txBox="1"/>
          <p:nvPr/>
        </p:nvSpPr>
        <p:spPr>
          <a:xfrm>
            <a:off x="782125" y="971710"/>
            <a:ext cx="7610100" cy="3176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900"/>
              <a:buFont typeface="Arial"/>
              <a:buNone/>
            </a:pPr>
            <a:r>
              <a:rPr b="1" i="0" lang="en-GB" sz="2900" u="none" cap="none" strike="noStrike">
                <a:solidFill>
                  <a:srgbClr val="434343"/>
                </a:solidFill>
                <a:latin typeface="Arial"/>
                <a:ea typeface="Arial"/>
                <a:cs typeface="Arial"/>
                <a:sym typeface="Arial"/>
              </a:rPr>
              <a:t>Instagram Story</a:t>
            </a:r>
            <a:endParaRPr b="1" i="0" sz="2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rPr b="0" i="0" lang="en-GB" sz="27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1453" name="Google Shape;1453;p2"/>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pic>
        <p:nvPicPr>
          <p:cNvPr id="1454" name="Google Shape;1454;p2"/>
          <p:cNvPicPr preferRelativeResize="0"/>
          <p:nvPr/>
        </p:nvPicPr>
        <p:blipFill rotWithShape="1">
          <a:blip r:embed="rId3">
            <a:alphaModFix/>
          </a:blip>
          <a:srcRect b="10525" l="0" r="0" t="6141"/>
          <a:stretch/>
        </p:blipFill>
        <p:spPr>
          <a:xfrm>
            <a:off x="1095825" y="1615800"/>
            <a:ext cx="2306899" cy="3360298"/>
          </a:xfrm>
          <a:prstGeom prst="rect">
            <a:avLst/>
          </a:prstGeom>
          <a:noFill/>
          <a:ln>
            <a:noFill/>
          </a:ln>
        </p:spPr>
      </p:pic>
      <p:pic>
        <p:nvPicPr>
          <p:cNvPr id="1455" name="Google Shape;1455;p2"/>
          <p:cNvPicPr preferRelativeResize="0"/>
          <p:nvPr/>
        </p:nvPicPr>
        <p:blipFill rotWithShape="1">
          <a:blip r:embed="rId4">
            <a:alphaModFix/>
          </a:blip>
          <a:srcRect b="7300" l="0" r="0" t="6298"/>
          <a:stretch/>
        </p:blipFill>
        <p:spPr>
          <a:xfrm>
            <a:off x="3716927" y="1615799"/>
            <a:ext cx="2306899" cy="3360298"/>
          </a:xfrm>
          <a:prstGeom prst="rect">
            <a:avLst/>
          </a:prstGeom>
          <a:noFill/>
          <a:ln>
            <a:noFill/>
          </a:ln>
        </p:spPr>
      </p:pic>
      <p:pic>
        <p:nvPicPr>
          <p:cNvPr id="1456" name="Google Shape;1456;p2"/>
          <p:cNvPicPr preferRelativeResize="0"/>
          <p:nvPr/>
        </p:nvPicPr>
        <p:blipFill rotWithShape="1">
          <a:blip r:embed="rId5">
            <a:alphaModFix/>
          </a:blip>
          <a:srcRect b="9951" l="0" r="0" t="4920"/>
          <a:stretch/>
        </p:blipFill>
        <p:spPr>
          <a:xfrm>
            <a:off x="6338025" y="1615800"/>
            <a:ext cx="2306899" cy="33602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440" name="Google Shape;1440;p2"/>
          <p:cNvSpPr txBox="1"/>
          <p:nvPr/>
        </p:nvSpPr>
        <p:spPr>
          <a:xfrm>
            <a:off x="478200" y="1849250"/>
            <a:ext cx="8187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Design Tools Familiarization (use Canva for creating visually appealing graphics)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Video Creation:</a:t>
            </a:r>
            <a:r>
              <a:rPr b="0" i="0" lang="en-GB" sz="1400" u="none" cap="none" strike="noStrike">
                <a:solidFill>
                  <a:srgbClr val="000000"/>
                </a:solidFill>
                <a:latin typeface="Arial"/>
                <a:ea typeface="Arial"/>
                <a:cs typeface="Arial"/>
                <a:sym typeface="Arial"/>
              </a:rPr>
              <a:t> Utilize VN or any video editor of your choice to create videos related to the chosen topic.</a:t>
            </a:r>
            <a:endParaRPr b="0" i="0" sz="1400" u="none" cap="none" strike="noStrike">
              <a:solidFill>
                <a:srgbClr val="000000"/>
              </a:solidFill>
              <a:latin typeface="Arial"/>
              <a:ea typeface="Arial"/>
              <a:cs typeface="Arial"/>
              <a:sym typeface="Arial"/>
            </a:endParaRPr>
          </a:p>
        </p:txBody>
      </p:sp>
      <p:sp>
        <p:nvSpPr>
          <p:cNvPr id="1441" name="Google Shape;1441;p2"/>
          <p:cNvSpPr txBox="1"/>
          <p:nvPr/>
        </p:nvSpPr>
        <p:spPr>
          <a:xfrm>
            <a:off x="478200" y="1246609"/>
            <a:ext cx="7610100" cy="3590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900"/>
              <a:buFont typeface="Arial"/>
              <a:buNone/>
            </a:pPr>
            <a:r>
              <a:rPr b="1" i="0" lang="en-GB" sz="2900" u="none" cap="none" strike="noStrike">
                <a:solidFill>
                  <a:srgbClr val="434343"/>
                </a:solidFill>
                <a:latin typeface="Arial"/>
                <a:ea typeface="Arial"/>
                <a:cs typeface="Arial"/>
                <a:sym typeface="Arial"/>
              </a:rPr>
              <a:t>Designs/Video Editing</a:t>
            </a:r>
            <a:endParaRPr b="1" i="0" sz="2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sz="2700"/>
          </a:p>
          <a:p>
            <a:pPr indent="0" lvl="0" marL="0" marR="0" rtl="0" algn="l">
              <a:lnSpc>
                <a:spcPct val="100000"/>
              </a:lnSpc>
              <a:spcBef>
                <a:spcPts val="0"/>
              </a:spcBef>
              <a:spcAft>
                <a:spcPts val="0"/>
              </a:spcAft>
              <a:buClr>
                <a:srgbClr val="000000"/>
              </a:buClr>
              <a:buSzPts val="2700"/>
              <a:buFont typeface="Arial"/>
              <a:buNone/>
            </a:pPr>
            <a:r>
              <a:t/>
            </a:r>
            <a:endParaRPr sz="2700"/>
          </a:p>
          <a:p>
            <a:pPr indent="0" lvl="0" marL="0" marR="0" rtl="0" algn="l">
              <a:lnSpc>
                <a:spcPct val="100000"/>
              </a:lnSpc>
              <a:spcBef>
                <a:spcPts val="0"/>
              </a:spcBef>
              <a:spcAft>
                <a:spcPts val="0"/>
              </a:spcAft>
              <a:buClr>
                <a:srgbClr val="000000"/>
              </a:buClr>
              <a:buSzPts val="2700"/>
              <a:buFont typeface="Arial"/>
              <a:buNone/>
            </a:pPr>
            <a:r>
              <a:t/>
            </a:r>
            <a:endParaRPr sz="2700"/>
          </a:p>
          <a:p>
            <a:pPr indent="0" lvl="0" marL="0" marR="0" rtl="0" algn="l">
              <a:lnSpc>
                <a:spcPct val="100000"/>
              </a:lnSpc>
              <a:spcBef>
                <a:spcPts val="0"/>
              </a:spcBef>
              <a:spcAft>
                <a:spcPts val="0"/>
              </a:spcAft>
              <a:buClr>
                <a:srgbClr val="000000"/>
              </a:buClr>
              <a:buSzPts val="2700"/>
              <a:buFont typeface="Arial"/>
              <a:buNone/>
            </a:pPr>
            <a:r>
              <a:rPr lang="en-GB" sz="2700"/>
              <a:t>https://www.instagram.com/reel/CvaXkAeAyxp/?igshid=NTc4MTIwNjQ2YQ==</a:t>
            </a:r>
            <a:endParaRPr sz="2700"/>
          </a:p>
          <a:p>
            <a:pPr indent="0" lvl="0" marL="0" marR="0" rtl="0" algn="l">
              <a:lnSpc>
                <a:spcPct val="100000"/>
              </a:lnSpc>
              <a:spcBef>
                <a:spcPts val="0"/>
              </a:spcBef>
              <a:spcAft>
                <a:spcPts val="0"/>
              </a:spcAft>
              <a:buClr>
                <a:srgbClr val="000000"/>
              </a:buClr>
              <a:buSzPts val="2700"/>
              <a:buFont typeface="Arial"/>
              <a:buNone/>
            </a:pPr>
            <a:r>
              <a:t/>
            </a:r>
            <a:endParaRPr sz="2700"/>
          </a:p>
          <a:p>
            <a:pPr indent="0" lvl="0" marL="0" marR="0" rtl="0" algn="l">
              <a:lnSpc>
                <a:spcPct val="100000"/>
              </a:lnSpc>
              <a:spcBef>
                <a:spcPts val="0"/>
              </a:spcBef>
              <a:spcAft>
                <a:spcPts val="0"/>
              </a:spcAft>
              <a:buClr>
                <a:srgbClr val="000000"/>
              </a:buClr>
              <a:buSzPts val="2700"/>
              <a:buFont typeface="Arial"/>
              <a:buNone/>
            </a:pPr>
            <a:r>
              <a:t/>
            </a:r>
            <a:endParaRPr sz="2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444" name="Google Shape;1444;p3"/>
          <p:cNvSpPr txBox="1"/>
          <p:nvPr/>
        </p:nvSpPr>
        <p:spPr>
          <a:xfrm>
            <a:off x="478200" y="1747103"/>
            <a:ext cx="8187600" cy="3186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Ad Campaigns over Social Media:</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lang="en-GB" sz="1600"/>
              <a:t>https://www.instagram.com/reel/CvaXkAeAyxp/?igshid=NTc4MTIwNjQ2YQ==</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
          <p:cNvSpPr txBox="1"/>
          <p:nvPr/>
        </p:nvSpPr>
        <p:spPr>
          <a:xfrm>
            <a:off x="766950" y="1281450"/>
            <a:ext cx="7610100" cy="84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Social Media Ad Campaigns</a:t>
            </a:r>
            <a:endParaRPr b="1" i="0" sz="21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357" name="Google Shape;1357;p2"/>
          <p:cNvSpPr txBox="1"/>
          <p:nvPr/>
        </p:nvSpPr>
        <p:spPr>
          <a:xfrm>
            <a:off x="478200" y="971700"/>
            <a:ext cx="8187600" cy="4571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For every campaign clearly define:</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Advertising Goals:</a:t>
            </a:r>
            <a:r>
              <a:rPr b="0" i="0" lang="en-GB" sz="1400" u="none" cap="none" strike="noStrike">
                <a:solidFill>
                  <a:srgbClr val="000000"/>
                </a:solidFill>
                <a:latin typeface="Arial"/>
                <a:ea typeface="Arial"/>
                <a:cs typeface="Arial"/>
                <a:sym typeface="Arial"/>
              </a:rPr>
              <a:t> Increase online brand visibility and awareness of Apollo Hospitals among the target audience Drive more traffic to Apollo Hospitals' website and mobile app. Generate leads and increase patient acquisition through digital channels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 </a:t>
            </a:r>
            <a:r>
              <a:rPr b="1" i="0" lang="en-GB" sz="1400" u="none" cap="none" strike="noStrike">
                <a:solidFill>
                  <a:srgbClr val="000000"/>
                </a:solidFill>
                <a:latin typeface="Arial"/>
                <a:ea typeface="Arial"/>
                <a:cs typeface="Arial"/>
                <a:sym typeface="Arial"/>
              </a:rPr>
              <a:t>Audience Targeting:</a:t>
            </a:r>
            <a:r>
              <a:rPr b="0" i="0" lang="en-GB" sz="1400" u="none" cap="none" strike="noStrike">
                <a:solidFill>
                  <a:srgbClr val="000000"/>
                </a:solidFill>
                <a:latin typeface="Arial"/>
                <a:ea typeface="Arial"/>
                <a:cs typeface="Arial"/>
                <a:sym typeface="Arial"/>
              </a:rPr>
              <a:t> The targeting for Apollo Hospitals has been bang on with 50 percent of audience above 40 years which ensures that their health oriented content actually gets responses. Apollo is a great example of good targeting + good content strategy = effective social media.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Ad Creation:</a:t>
            </a:r>
            <a:r>
              <a:rPr b="0" i="0" lang="en-GB" sz="1400" u="none" cap="none" strike="noStrike">
                <a:solidFill>
                  <a:srgbClr val="000000"/>
                </a:solidFill>
                <a:latin typeface="Arial"/>
                <a:ea typeface="Arial"/>
                <a:cs typeface="Arial"/>
                <a:sym typeface="Arial"/>
              </a:rPr>
              <a:t> Mission Statement. Apollo Hospitals was established in 1983 by Dr. Prathap C Reddy, renowned as the architect of modern healthcare in India. As the nation's first corporate hospital, Apollo Hospitals is acclaimed for pioneering the private healthcare revolution in the country.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383" name="Google Shape;1383;p1"/>
          <p:cNvSpPr txBox="1"/>
          <p:nvPr/>
        </p:nvSpPr>
        <p:spPr>
          <a:xfrm>
            <a:off x="181350" y="1784100"/>
            <a:ext cx="8781300" cy="3359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Ad Campaigns for email marketing: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
          <p:cNvSpPr txBox="1"/>
          <p:nvPr/>
        </p:nvSpPr>
        <p:spPr>
          <a:xfrm>
            <a:off x="766950" y="971700"/>
            <a:ext cx="7610100" cy="84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Email Ad Campaigns</a:t>
            </a:r>
            <a:endParaRPr b="1" i="0" sz="21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85" name="Google Shape;1385;p1"/>
          <p:cNvPicPr preferRelativeResize="0"/>
          <p:nvPr/>
        </p:nvPicPr>
        <p:blipFill>
          <a:blip r:embed="rId3">
            <a:alphaModFix/>
          </a:blip>
          <a:stretch>
            <a:fillRect/>
          </a:stretch>
        </p:blipFill>
        <p:spPr>
          <a:xfrm>
            <a:off x="3966075" y="1193500"/>
            <a:ext cx="4996575" cy="362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3"/>
          <p:cNvSpPr txBox="1"/>
          <p:nvPr/>
        </p:nvSpPr>
        <p:spPr>
          <a:xfrm>
            <a:off x="766950" y="504950"/>
            <a:ext cx="7610100" cy="5177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Email Ad Campaign 1 - Brand Awareness</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    </a:t>
            </a:r>
            <a:endParaRPr b="1" i="0" sz="2100" u="none" cap="none" strike="noStrike">
              <a:solidFill>
                <a:srgbClr val="434343"/>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1" lang="en-GB" sz="1600" u="none" cap="none" strike="noStrike">
                <a:solidFill>
                  <a:srgbClr val="000000"/>
                </a:solidFill>
                <a:latin typeface="Arial"/>
                <a:ea typeface="Arial"/>
                <a:cs typeface="Arial"/>
                <a:sym typeface="Arial"/>
              </a:rPr>
              <a:t>     Apollo hospitals </a:t>
            </a:r>
            <a:endParaRPr b="1" i="1"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i="1" lang="en-GB" sz="1600"/>
              <a:t>           </a:t>
            </a:r>
            <a:r>
              <a:rPr b="1" i="1" lang="en-GB" sz="1600" u="none" cap="none" strike="noStrike">
                <a:solidFill>
                  <a:srgbClr val="000000"/>
                </a:solidFill>
                <a:latin typeface="Arial"/>
                <a:ea typeface="Arial"/>
                <a:cs typeface="Arial"/>
                <a:sym typeface="Arial"/>
              </a:rPr>
              <a:t>customer support</a:t>
            </a:r>
            <a:r>
              <a:rPr b="1" i="1" lang="en-GB" sz="2100" u="none" cap="none" strike="noStrike">
                <a:solidFill>
                  <a:srgbClr val="000000"/>
                </a:solidFill>
                <a:latin typeface="Arial"/>
                <a:ea typeface="Arial"/>
                <a:cs typeface="Arial"/>
                <a:sym typeface="Arial"/>
              </a:rPr>
              <a:t>:</a:t>
            </a:r>
            <a:endParaRPr b="1" i="1" sz="2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1" i="1" lang="en-GB" sz="2100"/>
              <a:t>    </a:t>
            </a:r>
            <a:r>
              <a:rPr b="1" i="1" lang="en-GB" sz="2100" u="none" cap="none" strike="noStrike">
                <a:solidFill>
                  <a:srgbClr val="000000"/>
                </a:solidFill>
                <a:latin typeface="Arial"/>
                <a:ea typeface="Arial"/>
                <a:cs typeface="Arial"/>
                <a:sym typeface="Arial"/>
              </a:rPr>
              <a:t>    </a:t>
            </a:r>
            <a:r>
              <a:rPr b="1" i="1" lang="en-GB" sz="1700" u="sng" cap="none" strike="noStrike">
                <a:solidFill>
                  <a:schemeClr val="hlink"/>
                </a:solidFill>
                <a:latin typeface="Spectral"/>
                <a:ea typeface="Spectral"/>
                <a:cs typeface="Spectral"/>
                <a:sym typeface="Spectral"/>
                <a:hlinkClick r:id="rId3"/>
              </a:rPr>
              <a:t>enquiry@apollohospitals.com</a:t>
            </a:r>
            <a:endParaRPr b="1" i="1" sz="1700" u="none" cap="none" strike="noStrike">
              <a:solidFill>
                <a:srgbClr val="000000"/>
              </a:solidFill>
              <a:latin typeface="Spectral"/>
              <a:ea typeface="Spectral"/>
              <a:cs typeface="Spectral"/>
              <a:sym typeface="Spectral"/>
            </a:endParaRPr>
          </a:p>
          <a:p>
            <a:pPr indent="0" lvl="0" marL="0" marR="0" rtl="0" algn="l">
              <a:lnSpc>
                <a:spcPct val="115000"/>
              </a:lnSpc>
              <a:spcBef>
                <a:spcPts val="0"/>
              </a:spcBef>
              <a:spcAft>
                <a:spcPts val="0"/>
              </a:spcAft>
              <a:buClr>
                <a:srgbClr val="000000"/>
              </a:buClr>
              <a:buSzPts val="1700"/>
              <a:buFont typeface="Arial"/>
              <a:buNone/>
            </a:pPr>
            <a:r>
              <a:rPr b="1" i="1" lang="en-GB" sz="1700" u="none" cap="none" strike="noStrike">
                <a:solidFill>
                  <a:srgbClr val="000000"/>
                </a:solidFill>
                <a:latin typeface="Spectral"/>
                <a:ea typeface="Spectral"/>
                <a:cs typeface="Spectral"/>
                <a:sym typeface="Spectral"/>
              </a:rPr>
              <a:t>          </a:t>
            </a:r>
            <a:r>
              <a:rPr b="1" i="1" lang="en-GB" sz="1700">
                <a:latin typeface="Spectral"/>
                <a:ea typeface="Spectral"/>
                <a:cs typeface="Spectral"/>
                <a:sym typeface="Spectral"/>
              </a:rPr>
              <a:t> </a:t>
            </a:r>
            <a:r>
              <a:rPr b="1" i="1" lang="en-GB" sz="1700" u="none" cap="none" strike="noStrike">
                <a:solidFill>
                  <a:srgbClr val="000000"/>
                </a:solidFill>
                <a:latin typeface="Spectral"/>
                <a:ea typeface="Spectral"/>
                <a:cs typeface="Spectral"/>
                <a:sym typeface="Spectral"/>
              </a:rPr>
              <a:t>info@apollohospitals.com</a:t>
            </a:r>
            <a:endParaRPr b="1" i="1" sz="1700" u="none" cap="none" strike="noStrike">
              <a:solidFill>
                <a:srgbClr val="000000"/>
              </a:solidFill>
              <a:latin typeface="Spectral"/>
              <a:ea typeface="Spectral"/>
              <a:cs typeface="Spectral"/>
              <a:sym typeface="Spectral"/>
            </a:endParaRPr>
          </a:p>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     </a:t>
            </a:r>
            <a:endParaRPr b="1" i="0" sz="21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5" name="Google Shape;1395;p3"/>
          <p:cNvPicPr preferRelativeResize="0"/>
          <p:nvPr/>
        </p:nvPicPr>
        <p:blipFill rotWithShape="1">
          <a:blip r:embed="rId4">
            <a:alphaModFix/>
          </a:blip>
          <a:srcRect b="0" l="0" r="0" t="0"/>
          <a:stretch/>
        </p:blipFill>
        <p:spPr>
          <a:xfrm>
            <a:off x="1299442" y="1125167"/>
            <a:ext cx="2497851" cy="2113326"/>
          </a:xfrm>
          <a:prstGeom prst="rect">
            <a:avLst/>
          </a:prstGeom>
          <a:noFill/>
          <a:ln>
            <a:noFill/>
          </a:ln>
        </p:spPr>
      </p:pic>
      <p:pic>
        <p:nvPicPr>
          <p:cNvPr id="1396" name="Google Shape;1396;p3"/>
          <p:cNvPicPr preferRelativeResize="0"/>
          <p:nvPr/>
        </p:nvPicPr>
        <p:blipFill>
          <a:blip r:embed="rId5">
            <a:alphaModFix/>
          </a:blip>
          <a:stretch>
            <a:fillRect/>
          </a:stretch>
        </p:blipFill>
        <p:spPr>
          <a:xfrm>
            <a:off x="4776725" y="1125175"/>
            <a:ext cx="3600326" cy="3600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
          <p:cNvSpPr txBox="1"/>
          <p:nvPr/>
        </p:nvSpPr>
        <p:spPr>
          <a:xfrm>
            <a:off x="766950" y="688550"/>
            <a:ext cx="7610100" cy="402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Email Ad Campaign 2 - Lead Generation</a:t>
            </a:r>
            <a:endParaRPr b="1" i="0" sz="21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9" name="Google Shape;1399;p4"/>
          <p:cNvPicPr preferRelativeResize="0"/>
          <p:nvPr/>
        </p:nvPicPr>
        <p:blipFill rotWithShape="1">
          <a:blip r:embed="rId3">
            <a:alphaModFix/>
          </a:blip>
          <a:srcRect b="52564" l="0" r="0" t="30563"/>
          <a:stretch/>
        </p:blipFill>
        <p:spPr>
          <a:xfrm>
            <a:off x="504950" y="1202675"/>
            <a:ext cx="8639050" cy="37489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
          <p:cNvSpPr txBox="1"/>
          <p:nvPr/>
        </p:nvSpPr>
        <p:spPr>
          <a:xfrm>
            <a:off x="181350" y="323700"/>
            <a:ext cx="87813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a:t>
            </a:r>
            <a:endParaRPr b="1" i="0" sz="14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432" name="Google Shape;1432;p2"/>
          <p:cNvSpPr txBox="1"/>
          <p:nvPr/>
        </p:nvSpPr>
        <p:spPr>
          <a:xfrm>
            <a:off x="478200" y="778905"/>
            <a:ext cx="8187600" cy="505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rPr lang="en-GB"/>
              <a:t>Implement robust tracking and analytics tools to measure the effectiveness of digital marketing efforts.Monitor website traffic, engagement metrics, and conversion rates to identify areas of improvement.Use data-driven insights to optimize </a:t>
            </a:r>
            <a:endParaRPr/>
          </a:p>
          <a:p>
            <a:pPr indent="0" lvl="0" marL="0" marR="0" rtl="0" algn="just">
              <a:lnSpc>
                <a:spcPct val="100000"/>
              </a:lnSpc>
              <a:spcBef>
                <a:spcPts val="0"/>
              </a:spcBef>
              <a:spcAft>
                <a:spcPts val="0"/>
              </a:spcAft>
              <a:buClr>
                <a:srgbClr val="000000"/>
              </a:buClr>
              <a:buSzPts val="1400"/>
              <a:buFont typeface="Arial"/>
              <a:buNone/>
            </a:pPr>
            <a:r>
              <a:rPr lang="en-GB"/>
              <a:t>strategies and allocate resources effectively</a:t>
            </a:r>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GB"/>
              <a:t>The comprehensive digital marketing project on Apollo Hospitals aims to enhance brand visibility, drive patient acquisition, and improve overall online </a:t>
            </a:r>
            <a:endParaRPr/>
          </a:p>
          <a:p>
            <a:pPr indent="0" lvl="0" marL="0" marR="0" rtl="0" algn="l">
              <a:lnSpc>
                <a:spcPct val="100000"/>
              </a:lnSpc>
              <a:spcBef>
                <a:spcPts val="0"/>
              </a:spcBef>
              <a:spcAft>
                <a:spcPts val="0"/>
              </a:spcAft>
              <a:buClr>
                <a:srgbClr val="000000"/>
              </a:buClr>
              <a:buSzPts val="1400"/>
              <a:buFont typeface="Arial"/>
              <a:buNone/>
            </a:pPr>
            <a:r>
              <a:rPr lang="en-GB"/>
              <a:t>presence.By leveraging various digital marketing techniques, Apollo Hospitals can effectively engage with the target audience and provide valuable healthcare information.Constant monitoring optimization, and data analysis will ensure the project's success and drive continuous improvement.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GB"/>
              <a:t>Provide an opportunity for the audience to ask questions and engage in a discussion about the comprehensive digital marketing project on Apollo Hospitals.Encourage feedback and suggestions to </a:t>
            </a:r>
            <a:endParaRPr/>
          </a:p>
          <a:p>
            <a:pPr indent="0" lvl="0" marL="0" marR="0" rtl="0" algn="l">
              <a:lnSpc>
                <a:spcPct val="100000"/>
              </a:lnSpc>
              <a:spcBef>
                <a:spcPts val="0"/>
              </a:spcBef>
              <a:spcAft>
                <a:spcPts val="0"/>
              </a:spcAft>
              <a:buClr>
                <a:srgbClr val="000000"/>
              </a:buClr>
              <a:buSzPts val="1400"/>
              <a:buFont typeface="Arial"/>
              <a:buNone/>
            </a:pPr>
            <a:r>
              <a:rPr lang="en-GB"/>
              <a:t>further enhance the project's success.</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48148"/>
              <a:buNone/>
            </a:pPr>
            <a:r>
              <a:rPr b="1" lang="en-GB" sz="2100">
                <a:solidFill>
                  <a:srgbClr val="434343"/>
                </a:solidFill>
              </a:rPr>
              <a:t>Email Ad Campaign 2 - Lead Generation</a:t>
            </a:r>
            <a:endParaRPr b="1"/>
          </a:p>
        </p:txBody>
      </p:sp>
      <p:pic>
        <p:nvPicPr>
          <p:cNvPr id="1402" name="Google Shape;1402;p5"/>
          <p:cNvPicPr preferRelativeResize="0"/>
          <p:nvPr/>
        </p:nvPicPr>
        <p:blipFill rotWithShape="1">
          <a:blip r:embed="rId3">
            <a:alphaModFix/>
          </a:blip>
          <a:srcRect b="25471" l="0" r="0" t="57258"/>
          <a:stretch/>
        </p:blipFill>
        <p:spPr>
          <a:xfrm>
            <a:off x="311700" y="1017729"/>
            <a:ext cx="8520601" cy="3416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
          <p:cNvSpPr txBox="1"/>
          <p:nvPr>
            <p:ph type="title"/>
          </p:nvPr>
        </p:nvSpPr>
        <p:spPr>
          <a:xfrm>
            <a:off x="821575" y="445025"/>
            <a:ext cx="6840000" cy="766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i="1" lang="en-GB" u="sng"/>
              <a:t>Project submitted by :</a:t>
            </a:r>
            <a:endParaRPr b="1" i="1" u="sng"/>
          </a:p>
        </p:txBody>
      </p:sp>
      <p:sp>
        <p:nvSpPr>
          <p:cNvPr id="1154" name="Google Shape;1154;p15"/>
          <p:cNvSpPr txBox="1"/>
          <p:nvPr>
            <p:ph idx="1" type="body"/>
          </p:nvPr>
        </p:nvSpPr>
        <p:spPr>
          <a:xfrm>
            <a:off x="1009800" y="959398"/>
            <a:ext cx="7124400" cy="3812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rPr b="1" lang="en-GB"/>
              <a:t>Team leader : </a:t>
            </a:r>
            <a:r>
              <a:rPr b="1" i="1" lang="en-GB">
                <a:solidFill>
                  <a:schemeClr val="dk1"/>
                </a:solidFill>
                <a:latin typeface="Roboto Mono"/>
                <a:ea typeface="Roboto Mono"/>
                <a:cs typeface="Roboto Mono"/>
                <a:sym typeface="Roboto Mono"/>
              </a:rPr>
              <a:t>Neha sridevi Modugu</a:t>
            </a:r>
            <a:endParaRPr b="1" i="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b="1" lang="en-GB"/>
              <a:t>Team members:</a:t>
            </a:r>
            <a:endParaRPr b="1"/>
          </a:p>
          <a:p>
            <a:pPr indent="0" lvl="0" marL="0" rtl="0" algn="l">
              <a:lnSpc>
                <a:spcPct val="115000"/>
              </a:lnSpc>
              <a:spcBef>
                <a:spcPts val="0"/>
              </a:spcBef>
              <a:spcAft>
                <a:spcPts val="0"/>
              </a:spcAft>
              <a:buSzPts val="1800"/>
              <a:buNone/>
            </a:pPr>
            <a:r>
              <a:rPr b="1" lang="en-GB"/>
              <a:t>CHAVALA PAVANI</a:t>
            </a:r>
            <a:endParaRPr b="1"/>
          </a:p>
          <a:p>
            <a:pPr indent="0" lvl="0" marL="0" rtl="0" algn="l">
              <a:lnSpc>
                <a:spcPct val="115000"/>
              </a:lnSpc>
              <a:spcBef>
                <a:spcPts val="0"/>
              </a:spcBef>
              <a:spcAft>
                <a:spcPts val="0"/>
              </a:spcAft>
              <a:buSzPts val="1800"/>
              <a:buNone/>
            </a:pPr>
            <a:r>
              <a:rPr b="1" lang="en-GB"/>
              <a:t>KAVYASREE GUDLA</a:t>
            </a:r>
            <a:endParaRPr b="1"/>
          </a:p>
          <a:p>
            <a:pPr indent="0" lvl="0" marL="0" rtl="0" algn="l">
              <a:lnSpc>
                <a:spcPct val="115000"/>
              </a:lnSpc>
              <a:spcBef>
                <a:spcPts val="0"/>
              </a:spcBef>
              <a:spcAft>
                <a:spcPts val="0"/>
              </a:spcAft>
              <a:buSzPts val="1800"/>
              <a:buNone/>
            </a:pPr>
            <a:r>
              <a:rPr b="1" lang="en-GB"/>
              <a:t>KAKARA KAVYA</a:t>
            </a:r>
            <a:endParaRPr b="1"/>
          </a:p>
          <a:p>
            <a:pPr indent="0" lvl="0" marL="0" rtl="0" algn="l">
              <a:lnSpc>
                <a:spcPct val="115000"/>
              </a:lnSpc>
              <a:spcBef>
                <a:spcPts val="0"/>
              </a:spcBef>
              <a:spcAft>
                <a:spcPts val="0"/>
              </a:spcAft>
              <a:buSzPts val="1800"/>
              <a:buNone/>
            </a:pPr>
            <a:r>
              <a:rPr b="1" lang="en-GB"/>
              <a:t>VINEETHA KOTANA</a:t>
            </a:r>
            <a:endParaRPr b="1"/>
          </a:p>
          <a:p>
            <a:pPr indent="0" lvl="0" marL="0" rtl="0" algn="l">
              <a:lnSpc>
                <a:spcPct val="115000"/>
              </a:lnSpc>
              <a:spcBef>
                <a:spcPts val="0"/>
              </a:spcBef>
              <a:spcAft>
                <a:spcPts val="0"/>
              </a:spcAft>
              <a:buSzPts val="1800"/>
              <a:buNone/>
            </a:pPr>
            <a:r>
              <a:rPr b="1" lang="en-GB"/>
              <a:t>K RUCHICHA</a:t>
            </a:r>
            <a:endParaRPr b="1"/>
          </a:p>
          <a:p>
            <a:pPr indent="0" lvl="0" marL="0" rtl="0" algn="l">
              <a:lnSpc>
                <a:spcPct val="115000"/>
              </a:lnSpc>
              <a:spcBef>
                <a:spcPts val="0"/>
              </a:spcBef>
              <a:spcAft>
                <a:spcPts val="0"/>
              </a:spcAft>
              <a:buSzPts val="1800"/>
              <a:buNone/>
            </a:pPr>
            <a:r>
              <a:rPr b="1" lang="en-GB"/>
              <a:t>M KOUSALYA</a:t>
            </a:r>
            <a:endParaRPr b="1"/>
          </a:p>
          <a:p>
            <a:pPr indent="0" lvl="0" marL="0" rtl="0" algn="l">
              <a:lnSpc>
                <a:spcPct val="115000"/>
              </a:lnSpc>
              <a:spcBef>
                <a:spcPts val="0"/>
              </a:spcBef>
              <a:spcAft>
                <a:spcPts val="0"/>
              </a:spcAft>
              <a:buSzPts val="1800"/>
              <a:buNone/>
            </a:pPr>
            <a:r>
              <a:rPr b="1" lang="en-GB"/>
              <a:t>HARSHITHA MANDE</a:t>
            </a:r>
            <a:endParaRPr b="1"/>
          </a:p>
          <a:p>
            <a:pPr indent="0" lvl="0" marL="0" rtl="0" algn="l">
              <a:lnSpc>
                <a:spcPct val="115000"/>
              </a:lnSpc>
              <a:spcBef>
                <a:spcPts val="0"/>
              </a:spcBef>
              <a:spcAft>
                <a:spcPts val="0"/>
              </a:spcAft>
              <a:buSzPts val="1800"/>
              <a:buNone/>
            </a:pPr>
            <a:r>
              <a:rPr b="1" lang="en-GB"/>
              <a:t>MD NOORJAHAN</a:t>
            </a:r>
            <a:endParaRPr b="1"/>
          </a:p>
          <a:p>
            <a:pPr indent="0" lvl="0" marL="0" rtl="0" algn="l">
              <a:lnSpc>
                <a:spcPct val="115000"/>
              </a:lnSpc>
              <a:spcBef>
                <a:spcPts val="0"/>
              </a:spcBef>
              <a:spcAft>
                <a:spcPts val="0"/>
              </a:spcAft>
              <a:buSzPts val="1800"/>
              <a:buNone/>
            </a:pPr>
            <a:r>
              <a:rPr b="1" lang="en-GB"/>
              <a:t>NAMMI NIROSHA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2"/>
          <p:cNvSpPr txBox="1"/>
          <p:nvPr/>
        </p:nvSpPr>
        <p:spPr>
          <a:xfrm>
            <a:off x="311700" y="226457"/>
            <a:ext cx="8781300" cy="6849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rgbClr val="434343"/>
                </a:solidFill>
                <a:latin typeface="Arial"/>
                <a:ea typeface="Arial"/>
                <a:cs typeface="Arial"/>
                <a:sym typeface="Arial"/>
              </a:rPr>
              <a:t>Part 4: Content Creation and Curation (Post creations, Designs/Video Editing, Ad Campaigns over Social Media and Email Ideation and Creation) </a:t>
            </a:r>
            <a:endParaRPr b="0" i="0" sz="1400" u="none" cap="none" strike="noStrike">
              <a:solidFill>
                <a:srgbClr val="000000"/>
              </a:solidFill>
              <a:latin typeface="Arial"/>
              <a:ea typeface="Arial"/>
              <a:cs typeface="Arial"/>
              <a:sym typeface="Arial"/>
            </a:endParaRPr>
          </a:p>
        </p:txBody>
      </p:sp>
      <p:sp>
        <p:nvSpPr>
          <p:cNvPr id="1391" name="Google Shape;1391;p2"/>
          <p:cNvSpPr txBox="1"/>
          <p:nvPr/>
        </p:nvSpPr>
        <p:spPr>
          <a:xfrm>
            <a:off x="766950" y="971700"/>
            <a:ext cx="7610100" cy="39366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marR="0" rtl="0" algn="l">
              <a:lnSpc>
                <a:spcPct val="115000"/>
              </a:lnSpc>
              <a:spcBef>
                <a:spcPts val="0"/>
              </a:spcBef>
              <a:spcAft>
                <a:spcPts val="0"/>
              </a:spcAft>
              <a:buClr>
                <a:srgbClr val="000000"/>
              </a:buClr>
              <a:buSzPts val="2100"/>
              <a:buFont typeface="Arial"/>
              <a:buNone/>
            </a:pPr>
            <a:r>
              <a:rPr b="1" i="0" lang="en-GB" sz="2100" u="none" cap="none" strike="noStrike">
                <a:solidFill>
                  <a:srgbClr val="434343"/>
                </a:solidFill>
                <a:latin typeface="Arial"/>
                <a:ea typeface="Arial"/>
                <a:cs typeface="Arial"/>
                <a:sym typeface="Arial"/>
              </a:rPr>
              <a:t>Email Ad Campaigns</a:t>
            </a:r>
            <a:endParaRPr b="1" i="0" sz="21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13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rPr b="1" lang="en-GB" sz="1300">
                <a:solidFill>
                  <a:srgbClr val="434343"/>
                </a:solidFill>
              </a:rPr>
              <a:t>Ad Campaigns for email marketing: </a:t>
            </a:r>
            <a:endParaRPr b="1" sz="13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15000"/>
              </a:lnSpc>
              <a:spcBef>
                <a:spcPts val="0"/>
              </a:spcBef>
              <a:spcAft>
                <a:spcPts val="0"/>
              </a:spcAft>
              <a:buClr>
                <a:srgbClr val="000000"/>
              </a:buClr>
              <a:buSzPts val="2100"/>
              <a:buFont typeface="Arial"/>
              <a:buNone/>
            </a:pPr>
            <a:r>
              <a:t/>
            </a:r>
            <a:endParaRPr b="1" sz="2100">
              <a:solidFill>
                <a:srgbClr val="434343"/>
              </a:solidFil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392" name="Google Shape;1392;p2"/>
          <p:cNvPicPr preferRelativeResize="0"/>
          <p:nvPr/>
        </p:nvPicPr>
        <p:blipFill rotWithShape="1">
          <a:blip r:embed="rId3">
            <a:alphaModFix/>
          </a:blip>
          <a:srcRect b="0" l="21326" r="21113" t="0"/>
          <a:stretch/>
        </p:blipFill>
        <p:spPr>
          <a:xfrm>
            <a:off x="4099200" y="911350"/>
            <a:ext cx="4016549" cy="40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en-GB" u="sng"/>
              <a:t>Certificate:</a:t>
            </a:r>
            <a:endParaRPr b="1" i="1" u="sng"/>
          </a:p>
        </p:txBody>
      </p:sp>
      <p:sp>
        <p:nvSpPr>
          <p:cNvPr id="1160" name="Google Shape;1160;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GB"/>
              <a:t>This to certify that this skill based internship project report submitted in</a:t>
            </a:r>
            <a:endParaRPr b="1"/>
          </a:p>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rPr b="1" lang="en-GB"/>
              <a:t> partial fulfillment of requirement for the award of bachelor's degree in</a:t>
            </a:r>
            <a:endParaRPr b="1"/>
          </a:p>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rPr b="1" lang="en-GB"/>
              <a:t> commerce  is a bonafied project done Ms. M NEHA SRIDEVI &amp; team</a:t>
            </a:r>
            <a:endParaRPr b="1"/>
          </a:p>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rPr b="1" lang="en-GB"/>
              <a:t> register no. 120131903015 at her own PC , VISAKHAPATNAM. She has</a:t>
            </a:r>
            <a:endParaRPr b="1"/>
          </a:p>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rPr b="1" lang="en-GB"/>
              <a:t> fulfilled the mandatory requirement for the award of credits and grade</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en-GB" u="sng"/>
              <a:t>Declaration :</a:t>
            </a:r>
            <a:endParaRPr b="1" i="1" u="sng"/>
          </a:p>
        </p:txBody>
      </p:sp>
      <p:sp>
        <p:nvSpPr>
          <p:cNvPr id="1166" name="Google Shape;1166;p17"/>
          <p:cNvSpPr txBox="1"/>
          <p:nvPr>
            <p:ph idx="1" type="body"/>
          </p:nvPr>
        </p:nvSpPr>
        <p:spPr>
          <a:xfrm>
            <a:off x="311700" y="1386302"/>
            <a:ext cx="8520600" cy="34611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800"/>
              <a:buNone/>
            </a:pPr>
            <a:r>
              <a:rPr i="1" lang="en-GB">
                <a:solidFill>
                  <a:schemeClr val="dk1"/>
                </a:solidFill>
                <a:latin typeface="Georgia"/>
                <a:ea typeface="Georgia"/>
                <a:cs typeface="Georgia"/>
                <a:sym typeface="Georgia"/>
              </a:rPr>
              <a:t>I Ms. M. NEHA SRIDEVI bearing Reg No  120131903015 &amp; TEAM declare that, this skill based </a:t>
            </a:r>
            <a:endParaRPr i="1">
              <a:solidFill>
                <a:schemeClr val="dk1"/>
              </a:solidFill>
              <a:latin typeface="Georgia"/>
              <a:ea typeface="Georgia"/>
              <a:cs typeface="Georgia"/>
              <a:sym typeface="Georgia"/>
            </a:endParaRPr>
          </a:p>
          <a:p>
            <a:pPr indent="0" lvl="0" marL="0" rtl="0" algn="l">
              <a:lnSpc>
                <a:spcPct val="150000"/>
              </a:lnSpc>
              <a:spcBef>
                <a:spcPts val="0"/>
              </a:spcBef>
              <a:spcAft>
                <a:spcPts val="0"/>
              </a:spcAft>
              <a:buSzPts val="1800"/>
              <a:buNone/>
            </a:pPr>
            <a:r>
              <a:rPr i="1" lang="en-GB">
                <a:solidFill>
                  <a:schemeClr val="dk1"/>
                </a:solidFill>
                <a:latin typeface="Georgia"/>
                <a:ea typeface="Georgia"/>
                <a:cs typeface="Georgia"/>
                <a:sym typeface="Georgia"/>
              </a:rPr>
              <a:t>internship project report on “DIGITAL MARKETING INTERNSHIP” on Apollo hospitals out by me </a:t>
            </a:r>
            <a:endParaRPr i="1">
              <a:solidFill>
                <a:schemeClr val="dk1"/>
              </a:solidFill>
              <a:latin typeface="Georgia"/>
              <a:ea typeface="Georgia"/>
              <a:cs typeface="Georgia"/>
              <a:sym typeface="Georgia"/>
            </a:endParaRPr>
          </a:p>
          <a:p>
            <a:pPr indent="0" lvl="0" marL="0" rtl="0" algn="l">
              <a:lnSpc>
                <a:spcPct val="150000"/>
              </a:lnSpc>
              <a:spcBef>
                <a:spcPts val="0"/>
              </a:spcBef>
              <a:spcAft>
                <a:spcPts val="0"/>
              </a:spcAft>
              <a:buSzPts val="1800"/>
              <a:buNone/>
            </a:pPr>
            <a:r>
              <a:rPr i="1" lang="en-GB">
                <a:solidFill>
                  <a:schemeClr val="dk1"/>
                </a:solidFill>
                <a:latin typeface="Georgia"/>
                <a:ea typeface="Georgia"/>
                <a:cs typeface="Georgia"/>
                <a:sym typeface="Georgia"/>
              </a:rPr>
              <a:t>at own my PC at fulfillment of the requirement for the award of </a:t>
            </a:r>
            <a:endParaRPr i="1">
              <a:solidFill>
                <a:schemeClr val="dk1"/>
              </a:solidFill>
              <a:latin typeface="Georgia"/>
              <a:ea typeface="Georgia"/>
              <a:cs typeface="Georgia"/>
              <a:sym typeface="Georgia"/>
            </a:endParaRPr>
          </a:p>
          <a:p>
            <a:pPr indent="0" lvl="0" marL="0" rtl="0" algn="l">
              <a:lnSpc>
                <a:spcPct val="150000"/>
              </a:lnSpc>
              <a:spcBef>
                <a:spcPts val="0"/>
              </a:spcBef>
              <a:spcAft>
                <a:spcPts val="0"/>
              </a:spcAft>
              <a:buSzPts val="1800"/>
              <a:buNone/>
            </a:pPr>
            <a:r>
              <a:rPr i="1" lang="en-GB">
                <a:solidFill>
                  <a:schemeClr val="dk1"/>
                </a:solidFill>
                <a:latin typeface="Georgia"/>
                <a:ea typeface="Georgia"/>
                <a:cs typeface="Georgia"/>
                <a:sym typeface="Georgia"/>
              </a:rPr>
              <a:t>Bachelor’s degree in commerce. This project is original And has been done by me </a:t>
            </a:r>
            <a:endParaRPr i="1">
              <a:solidFill>
                <a:schemeClr val="dk1"/>
              </a:solidFill>
              <a:latin typeface="Georgia"/>
              <a:ea typeface="Georgia"/>
              <a:cs typeface="Georgia"/>
              <a:sym typeface="Georgia"/>
            </a:endParaRPr>
          </a:p>
          <a:p>
            <a:pPr indent="0" lvl="0" marL="0" rtl="0" algn="l">
              <a:lnSpc>
                <a:spcPct val="150000"/>
              </a:lnSpc>
              <a:spcBef>
                <a:spcPts val="0"/>
              </a:spcBef>
              <a:spcAft>
                <a:spcPts val="0"/>
              </a:spcAft>
              <a:buSzPts val="1800"/>
              <a:buNone/>
            </a:pPr>
            <a:r>
              <a:rPr i="1" lang="en-GB">
                <a:solidFill>
                  <a:schemeClr val="dk1"/>
                </a:solidFill>
                <a:latin typeface="Georgia"/>
                <a:ea typeface="Georgia"/>
                <a:cs typeface="Georgia"/>
                <a:sym typeface="Georgia"/>
              </a:rPr>
              <a:t>during the period from 26/05/2023 - 04/05/2023</a:t>
            </a:r>
            <a:endParaRPr i="1">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u="sng"/>
              <a:t>Introduction:</a:t>
            </a:r>
            <a:endParaRPr b="1" i="1" u="sng"/>
          </a:p>
        </p:txBody>
      </p:sp>
      <p:sp>
        <p:nvSpPr>
          <p:cNvPr id="1172" name="Google Shape;11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i="1" lang="en-GB">
                <a:solidFill>
                  <a:schemeClr val="dk1"/>
                </a:solidFill>
              </a:rPr>
              <a:t>The company was founded by Prathap C. Reddy in 1983 as the first</a:t>
            </a:r>
            <a:endParaRPr b="1" i="1">
              <a:solidFill>
                <a:schemeClr val="dk1"/>
              </a:solidFill>
            </a:endParaRPr>
          </a:p>
          <a:p>
            <a:pPr indent="0" lvl="0" marL="0" rtl="0" algn="l">
              <a:lnSpc>
                <a:spcPct val="115000"/>
              </a:lnSpc>
              <a:spcBef>
                <a:spcPts val="0"/>
              </a:spcBef>
              <a:spcAft>
                <a:spcPts val="0"/>
              </a:spcAft>
              <a:buSzPts val="1800"/>
              <a:buNone/>
            </a:pPr>
            <a:r>
              <a:t/>
            </a:r>
            <a:endParaRPr b="1" i="1">
              <a:solidFill>
                <a:schemeClr val="dk1"/>
              </a:solidFill>
            </a:endParaRPr>
          </a:p>
          <a:p>
            <a:pPr indent="0" lvl="0" marL="0" rtl="0" algn="l">
              <a:lnSpc>
                <a:spcPct val="115000"/>
              </a:lnSpc>
              <a:spcBef>
                <a:spcPts val="0"/>
              </a:spcBef>
              <a:spcAft>
                <a:spcPts val="0"/>
              </a:spcAft>
              <a:buSzPts val="1800"/>
              <a:buNone/>
            </a:pPr>
            <a:r>
              <a:rPr b="1" i="1" lang="en-GB">
                <a:solidFill>
                  <a:schemeClr val="dk1"/>
                </a:solidFill>
              </a:rPr>
              <a:t> corporate healthcare provider in India. Several of Apollo's hospitals have</a:t>
            </a:r>
            <a:endParaRPr b="1" i="1">
              <a:solidFill>
                <a:schemeClr val="dk1"/>
              </a:solidFill>
            </a:endParaRPr>
          </a:p>
          <a:p>
            <a:pPr indent="0" lvl="0" marL="0" rtl="0" algn="l">
              <a:lnSpc>
                <a:spcPct val="115000"/>
              </a:lnSpc>
              <a:spcBef>
                <a:spcPts val="0"/>
              </a:spcBef>
              <a:spcAft>
                <a:spcPts val="0"/>
              </a:spcAft>
              <a:buSzPts val="1800"/>
              <a:buNone/>
            </a:pPr>
            <a:r>
              <a:t/>
            </a:r>
            <a:endParaRPr b="1" i="1">
              <a:solidFill>
                <a:schemeClr val="dk1"/>
              </a:solidFill>
            </a:endParaRPr>
          </a:p>
          <a:p>
            <a:pPr indent="0" lvl="0" marL="0" rtl="0" algn="l">
              <a:lnSpc>
                <a:spcPct val="115000"/>
              </a:lnSpc>
              <a:spcBef>
                <a:spcPts val="0"/>
              </a:spcBef>
              <a:spcAft>
                <a:spcPts val="0"/>
              </a:spcAft>
              <a:buSzPts val="1800"/>
              <a:buNone/>
            </a:pPr>
            <a:r>
              <a:rPr b="1" i="1" lang="en-GB">
                <a:solidFill>
                  <a:schemeClr val="dk1"/>
                </a:solidFill>
              </a:rPr>
              <a:t> been among the first in India to receive international healthcare</a:t>
            </a:r>
            <a:endParaRPr b="1" i="1">
              <a:solidFill>
                <a:schemeClr val="dk1"/>
              </a:solidFill>
            </a:endParaRPr>
          </a:p>
          <a:p>
            <a:pPr indent="0" lvl="0" marL="0" rtl="0" algn="l">
              <a:lnSpc>
                <a:spcPct val="115000"/>
              </a:lnSpc>
              <a:spcBef>
                <a:spcPts val="0"/>
              </a:spcBef>
              <a:spcAft>
                <a:spcPts val="0"/>
              </a:spcAft>
              <a:buSzPts val="1800"/>
              <a:buNone/>
            </a:pPr>
            <a:r>
              <a:t/>
            </a:r>
            <a:endParaRPr b="1" i="1">
              <a:solidFill>
                <a:schemeClr val="dk1"/>
              </a:solidFill>
            </a:endParaRPr>
          </a:p>
          <a:p>
            <a:pPr indent="0" lvl="0" marL="0" rtl="0" algn="l">
              <a:lnSpc>
                <a:spcPct val="115000"/>
              </a:lnSpc>
              <a:spcBef>
                <a:spcPts val="0"/>
              </a:spcBef>
              <a:spcAft>
                <a:spcPts val="0"/>
              </a:spcAft>
              <a:buSzPts val="1800"/>
              <a:buNone/>
            </a:pPr>
            <a:r>
              <a:rPr b="1" i="1" lang="en-GB">
                <a:solidFill>
                  <a:schemeClr val="dk1"/>
                </a:solidFill>
              </a:rPr>
              <a:t> accreditation by the America-based Joint Commission International (JCI)</a:t>
            </a:r>
            <a:endParaRPr b="1" i="1">
              <a:solidFill>
                <a:schemeClr val="dk1"/>
              </a:solidFill>
            </a:endParaRPr>
          </a:p>
          <a:p>
            <a:pPr indent="0" lvl="0" marL="0" rtl="0" algn="l">
              <a:lnSpc>
                <a:spcPct val="115000"/>
              </a:lnSpc>
              <a:spcBef>
                <a:spcPts val="0"/>
              </a:spcBef>
              <a:spcAft>
                <a:spcPts val="0"/>
              </a:spcAft>
              <a:buSzPts val="1800"/>
              <a:buNone/>
            </a:pPr>
            <a:r>
              <a:t/>
            </a:r>
            <a:endParaRPr b="1" i="1">
              <a:solidFill>
                <a:schemeClr val="dk1"/>
              </a:solidFill>
            </a:endParaRPr>
          </a:p>
          <a:p>
            <a:pPr indent="0" lvl="0" marL="0" rtl="0" algn="l">
              <a:lnSpc>
                <a:spcPct val="115000"/>
              </a:lnSpc>
              <a:spcBef>
                <a:spcPts val="0"/>
              </a:spcBef>
              <a:spcAft>
                <a:spcPts val="0"/>
              </a:spcAft>
              <a:buSzPts val="1800"/>
              <a:buNone/>
            </a:pPr>
            <a:r>
              <a:rPr b="1" i="1" lang="en-GB">
                <a:solidFill>
                  <a:schemeClr val="dk1"/>
                </a:solidFill>
              </a:rPr>
              <a:t> as well as NABH accreditation.</a:t>
            </a:r>
            <a:endParaRPr b="1" i="1">
              <a:solidFill>
                <a:schemeClr val="dk1"/>
              </a:solidFill>
            </a:endParaRPr>
          </a:p>
        </p:txBody>
      </p:sp>
      <p:pic>
        <p:nvPicPr>
          <p:cNvPr id="1173" name="Google Shape;1173;p18"/>
          <p:cNvPicPr preferRelativeResize="0"/>
          <p:nvPr/>
        </p:nvPicPr>
        <p:blipFill>
          <a:blip r:embed="rId3">
            <a:alphaModFix/>
          </a:blip>
          <a:stretch>
            <a:fillRect/>
          </a:stretch>
        </p:blipFill>
        <p:spPr>
          <a:xfrm>
            <a:off x="4572000" y="3589657"/>
            <a:ext cx="3272751" cy="1330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9"/>
          <p:cNvSpPr txBox="1"/>
          <p:nvPr>
            <p:ph type="title"/>
          </p:nvPr>
        </p:nvSpPr>
        <p:spPr>
          <a:xfrm>
            <a:off x="311700" y="445025"/>
            <a:ext cx="8520600" cy="175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i="1" lang="en-GB" u="sng"/>
              <a:t>Brand ambassador : </a:t>
            </a:r>
            <a:endParaRPr b="1" i="1" u="sng"/>
          </a:p>
          <a:p>
            <a:pPr indent="0" lvl="0" marL="0" rtl="0" algn="l">
              <a:lnSpc>
                <a:spcPct val="100000"/>
              </a:lnSpc>
              <a:spcBef>
                <a:spcPts val="0"/>
              </a:spcBef>
              <a:spcAft>
                <a:spcPts val="0"/>
              </a:spcAft>
              <a:buSzPts val="2800"/>
              <a:buNone/>
            </a:pPr>
            <a:r>
              <a:t/>
            </a:r>
            <a:endParaRPr b="1" i="1" u="sng"/>
          </a:p>
          <a:p>
            <a:pPr indent="0" lvl="0" marL="0" rtl="0" algn="l">
              <a:lnSpc>
                <a:spcPct val="100000"/>
              </a:lnSpc>
              <a:spcBef>
                <a:spcPts val="0"/>
              </a:spcBef>
              <a:spcAft>
                <a:spcPts val="0"/>
              </a:spcAft>
              <a:buSzPts val="2800"/>
              <a:buNone/>
            </a:pPr>
            <a:r>
              <a:rPr b="1" i="1" lang="en-GB" u="sng"/>
              <a:t> </a:t>
            </a:r>
            <a:r>
              <a:rPr lang="en-GB">
                <a:latin typeface="Verdana"/>
                <a:ea typeface="Verdana"/>
                <a:cs typeface="Verdana"/>
                <a:sym typeface="Verdana"/>
              </a:rPr>
              <a:t>Upasana konidela</a:t>
            </a:r>
            <a:endParaRPr>
              <a:latin typeface="Verdana"/>
              <a:ea typeface="Verdana"/>
              <a:cs typeface="Verdana"/>
              <a:sym typeface="Verdana"/>
            </a:endParaRPr>
          </a:p>
        </p:txBody>
      </p:sp>
      <p:pic>
        <p:nvPicPr>
          <p:cNvPr id="1179" name="Google Shape;1179;p19"/>
          <p:cNvPicPr preferRelativeResize="0"/>
          <p:nvPr/>
        </p:nvPicPr>
        <p:blipFill rotWithShape="1">
          <a:blip r:embed="rId3">
            <a:alphaModFix/>
          </a:blip>
          <a:srcRect b="0" l="0" r="0" t="0"/>
          <a:stretch/>
        </p:blipFill>
        <p:spPr>
          <a:xfrm>
            <a:off x="4191000" y="577895"/>
            <a:ext cx="4024974" cy="39877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20"/>
          <p:cNvSpPr txBox="1"/>
          <p:nvPr/>
        </p:nvSpPr>
        <p:spPr>
          <a:xfrm>
            <a:off x="766950" y="459031"/>
            <a:ext cx="7610100" cy="85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1900" u="none" cap="none" strike="noStrike">
                <a:solidFill>
                  <a:srgbClr val="434343"/>
                </a:solidFill>
                <a:latin typeface="Arial"/>
                <a:ea typeface="Arial"/>
                <a:cs typeface="Arial"/>
                <a:sym typeface="Arial"/>
              </a:rPr>
              <a:t>Part 1: Brand study, Competitor Analysis &amp; Buyer’s/Audience’s Persona</a:t>
            </a:r>
            <a:endParaRPr b="0" i="0" sz="1900" u="none" cap="none" strike="noStrike">
              <a:solidFill>
                <a:srgbClr val="000000"/>
              </a:solidFill>
              <a:latin typeface="Arial"/>
              <a:ea typeface="Arial"/>
              <a:cs typeface="Arial"/>
              <a:sym typeface="Arial"/>
            </a:endParaRPr>
          </a:p>
        </p:txBody>
      </p:sp>
      <p:sp>
        <p:nvSpPr>
          <p:cNvPr id="1185" name="Google Shape;1185;p20"/>
          <p:cNvSpPr txBox="1"/>
          <p:nvPr/>
        </p:nvSpPr>
        <p:spPr>
          <a:xfrm>
            <a:off x="982721" y="1317026"/>
            <a:ext cx="7610100" cy="420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Research Brand Identity: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Mission/Values:We as an organization has ensured to define our five core values i.e. Empathy, Integrity, Responsibility, Unity and Pioneering as a non-negotiable behavioural underpinning for every employee.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USP: </a:t>
            </a:r>
            <a:r>
              <a:rPr b="1" i="1" lang="en-GB" sz="1400" u="none" cap="none" strike="noStrike">
                <a:solidFill>
                  <a:srgbClr val="000000"/>
                </a:solidFill>
                <a:latin typeface="Comic Sans MS"/>
                <a:ea typeface="Comic Sans MS"/>
                <a:cs typeface="Comic Sans MS"/>
                <a:sym typeface="Comic Sans MS"/>
              </a:rPr>
              <a:t>Touching lives</a:t>
            </a:r>
            <a:endParaRPr b="1" i="1" sz="1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6" name="Google Shape;1186;p20"/>
          <p:cNvPicPr preferRelativeResize="0"/>
          <p:nvPr/>
        </p:nvPicPr>
        <p:blipFill rotWithShape="1">
          <a:blip r:embed="rId3">
            <a:alphaModFix/>
          </a:blip>
          <a:srcRect b="0" l="0" r="0" t="0"/>
          <a:stretch/>
        </p:blipFill>
        <p:spPr>
          <a:xfrm>
            <a:off x="3099442" y="1775967"/>
            <a:ext cx="2945125" cy="159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1"/>
          <p:cNvSpPr txBox="1"/>
          <p:nvPr/>
        </p:nvSpPr>
        <p:spPr>
          <a:xfrm>
            <a:off x="766950" y="873463"/>
            <a:ext cx="76101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i="0" lang="en-GB" sz="1900" u="none" cap="none" strike="noStrike">
                <a:solidFill>
                  <a:srgbClr val="434343"/>
                </a:solidFill>
                <a:latin typeface="Arial"/>
                <a:ea typeface="Arial"/>
                <a:cs typeface="Arial"/>
                <a:sym typeface="Arial"/>
              </a:rPr>
              <a:t>Part 1: Brand study, Competitor Analysis &amp; Buyer’s/Audience’s Persona</a:t>
            </a:r>
            <a:endParaRPr b="0" i="0" sz="1900" u="none" cap="none" strike="noStrike">
              <a:solidFill>
                <a:srgbClr val="000000"/>
              </a:solidFill>
              <a:latin typeface="Arial"/>
              <a:ea typeface="Arial"/>
              <a:cs typeface="Arial"/>
              <a:sym typeface="Arial"/>
            </a:endParaRPr>
          </a:p>
        </p:txBody>
      </p:sp>
      <p:sp>
        <p:nvSpPr>
          <p:cNvPr id="1192" name="Google Shape;1192;p21"/>
          <p:cNvSpPr txBox="1"/>
          <p:nvPr/>
        </p:nvSpPr>
        <p:spPr>
          <a:xfrm>
            <a:off x="696150" y="1731850"/>
            <a:ext cx="76101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Analyze Brand Messaging:</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lang="en-GB"/>
              <a:t>          We are committed to the achievement and maintenance of excellence in education, research and healthcare for the benefit of humanity”. Tender Loving Care is a way of life at Apollo Hospitals.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GB" sz="1400" u="none" cap="none" strike="noStrike">
                <a:solidFill>
                  <a:srgbClr val="000000"/>
                </a:solidFill>
                <a:latin typeface="Arial"/>
                <a:ea typeface="Arial"/>
                <a:cs typeface="Arial"/>
                <a:sym typeface="Arial"/>
              </a:rPr>
              <a:t>Examine the brand's tagline: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GB">
                <a:latin typeface="Spectral"/>
                <a:ea typeface="Spectral"/>
                <a:cs typeface="Spectral"/>
                <a:sym typeface="Spectral"/>
              </a:rPr>
              <a:t>To touch someone's life means to have an impact on someone, to affect them in some way. This impact can be positive or n. Continue reading. Vish Agashe. Touching someone's life means making a positive change in someone's life; this change could change emotional state, physical situation or much more</a:t>
            </a:r>
            <a:r>
              <a:rPr b="1" lang="en-GB"/>
              <a: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